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10.xml" ContentType="application/vnd.openxmlformats-officedocument.customXmlProperties+xml"/>
  <Override PartName="/customXml/itemProps11.xml" ContentType="application/vnd.openxmlformats-officedocument.customXmlProperties+xml"/>
  <Override PartName="/customXml/itemProps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7.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4.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3" r:id="rId3"/>
  </p:sldMasterIdLst>
  <p:notesMasterIdLst>
    <p:notesMasterId r:id="rId5"/>
  </p:notesMasterIdLst>
  <p:handoutMasterIdLst>
    <p:handoutMasterId r:id="rId41"/>
  </p:handoutMasterIdLst>
  <p:sldIdLst>
    <p:sldId id="256" r:id="rId4"/>
    <p:sldId id="277" r:id="rId6"/>
    <p:sldId id="258" r:id="rId7"/>
    <p:sldId id="290" r:id="rId8"/>
    <p:sldId id="305" r:id="rId9"/>
    <p:sldId id="306" r:id="rId10"/>
    <p:sldId id="310" r:id="rId11"/>
    <p:sldId id="311" r:id="rId12"/>
    <p:sldId id="312" r:id="rId13"/>
    <p:sldId id="264" r:id="rId14"/>
    <p:sldId id="307" r:id="rId15"/>
    <p:sldId id="316" r:id="rId16"/>
    <p:sldId id="317" r:id="rId17"/>
    <p:sldId id="333" r:id="rId18"/>
    <p:sldId id="318" r:id="rId19"/>
    <p:sldId id="336" r:id="rId20"/>
    <p:sldId id="328" r:id="rId21"/>
    <p:sldId id="329" r:id="rId22"/>
    <p:sldId id="330" r:id="rId23"/>
    <p:sldId id="331" r:id="rId24"/>
    <p:sldId id="332" r:id="rId25"/>
    <p:sldId id="334" r:id="rId26"/>
    <p:sldId id="335" r:id="rId27"/>
    <p:sldId id="293" r:id="rId28"/>
    <p:sldId id="338" r:id="rId29"/>
    <p:sldId id="339" r:id="rId30"/>
    <p:sldId id="340" r:id="rId31"/>
    <p:sldId id="295" r:id="rId32"/>
    <p:sldId id="308" r:id="rId33"/>
    <p:sldId id="313" r:id="rId34"/>
    <p:sldId id="314" r:id="rId35"/>
    <p:sldId id="315" r:id="rId36"/>
    <p:sldId id="309" r:id="rId37"/>
    <p:sldId id="341" r:id="rId38"/>
    <p:sldId id="342" r:id="rId39"/>
    <p:sldId id="31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1" userDrawn="1">
          <p15:clr>
            <a:srgbClr val="A4A3A4"/>
          </p15:clr>
        </p15:guide>
        <p15:guide id="2" pos="3144" userDrawn="1">
          <p15:clr>
            <a:srgbClr val="A4A3A4"/>
          </p15:clr>
        </p15:guide>
        <p15:guide id="3" orient="horz" pos="10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C4B1156A-380E-4F78-BDF5-A606A8083BF9}">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0" autoAdjust="0"/>
    <p:restoredTop sz="93204" autoAdjust="0"/>
  </p:normalViewPr>
  <p:slideViewPr>
    <p:cSldViewPr snapToGrid="0" showGuides="1">
      <p:cViewPr varScale="1">
        <p:scale>
          <a:sx n="65" d="100"/>
          <a:sy n="65" d="100"/>
        </p:scale>
        <p:origin x="1092" y="66"/>
      </p:cViewPr>
      <p:guideLst>
        <p:guide orient="horz" pos="771"/>
        <p:guide pos="3144"/>
        <p:guide orient="horz" pos="1008"/>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8" Type="http://schemas.openxmlformats.org/officeDocument/2006/relationships/customXml" Target="../customXml/item3.xml"/><Relationship Id="rId47" Type="http://schemas.openxmlformats.org/officeDocument/2006/relationships/customXml" Target="../customXml/item2.xml"/><Relationship Id="rId46" Type="http://schemas.openxmlformats.org/officeDocument/2006/relationships/customXml" Target="../customXml/item1.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1.png"/><Relationship Id="rId7" Type="http://schemas.openxmlformats.org/officeDocument/2006/relationships/image" Target="../media/image17.svg"/><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image" Target="../media/image13.svg"/><Relationship Id="rId2" Type="http://schemas.openxmlformats.org/officeDocument/2006/relationships/image" Target="../media/image12.png"/><Relationship Id="rId10"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image" Target="../media/image24.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image" Target="../media/image2.svg"/><Relationship Id="rId8" Type="http://schemas.openxmlformats.org/officeDocument/2006/relationships/image" Target="../media/image1.png"/><Relationship Id="rId7" Type="http://schemas.openxmlformats.org/officeDocument/2006/relationships/image" Target="../media/image17.svg"/><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image" Target="../media/image13.svg"/><Relationship Id="rId2" Type="http://schemas.openxmlformats.org/officeDocument/2006/relationships/image" Target="../media/image12.png"/><Relationship Id="rId10"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image" Target="../media/image24.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26.svg"/><Relationship Id="rId4" Type="http://schemas.openxmlformats.org/officeDocument/2006/relationships/image" Target="../media/image25.png"/><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0" y="0"/>
            <a:ext cx="6843092" cy="6858000"/>
            <a:chOff x="0" y="0"/>
            <a:chExt cx="6843092" cy="6858000"/>
          </a:xfrm>
        </p:grpSpPr>
        <p:sp>
          <p:nvSpPr>
            <p:cNvPr id="344" name="Rectangle 343"/>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p:cNvGrpSpPr/>
            <p:nvPr userDrawn="1"/>
          </p:nvGrpSpPr>
          <p:grpSpPr>
            <a:xfrm>
              <a:off x="23853" y="2101527"/>
              <a:ext cx="1920240" cy="1920240"/>
              <a:chOff x="5361924" y="7472790"/>
              <a:chExt cx="1828800" cy="1828800"/>
            </a:xfrm>
          </p:grpSpPr>
          <p:grpSp>
            <p:nvGrpSpPr>
              <p:cNvPr id="115" name="Group 114"/>
              <p:cNvGrpSpPr/>
              <p:nvPr userDrawn="1"/>
            </p:nvGrpSpPr>
            <p:grpSpPr>
              <a:xfrm>
                <a:off x="5361924" y="7472790"/>
                <a:ext cx="1828800" cy="1828800"/>
                <a:chOff x="5361924" y="7472790"/>
                <a:chExt cx="1828800" cy="1828800"/>
              </a:xfrm>
            </p:grpSpPr>
            <p:grpSp>
              <p:nvGrpSpPr>
                <p:cNvPr id="99" name="Group 98"/>
                <p:cNvGrpSpPr/>
                <p:nvPr userDrawn="1"/>
              </p:nvGrpSpPr>
              <p:grpSpPr>
                <a:xfrm>
                  <a:off x="5361924" y="7472790"/>
                  <a:ext cx="1828800" cy="1828800"/>
                  <a:chOff x="5388428" y="7173291"/>
                  <a:chExt cx="1828800" cy="1828800"/>
                </a:xfrm>
              </p:grpSpPr>
              <p:grpSp>
                <p:nvGrpSpPr>
                  <p:cNvPr id="96" name="Group 95"/>
                  <p:cNvGrpSpPr/>
                  <p:nvPr userDrawn="1"/>
                </p:nvGrpSpPr>
                <p:grpSpPr>
                  <a:xfrm>
                    <a:off x="5388428" y="7173291"/>
                    <a:ext cx="1828800" cy="1828800"/>
                    <a:chOff x="5388428" y="7173291"/>
                    <a:chExt cx="1828800" cy="1828800"/>
                  </a:xfrm>
                </p:grpSpPr>
                <p:grpSp>
                  <p:nvGrpSpPr>
                    <p:cNvPr id="90" name="Group 89"/>
                    <p:cNvGrpSpPr/>
                    <p:nvPr userDrawn="1"/>
                  </p:nvGrpSpPr>
                  <p:grpSpPr>
                    <a:xfrm>
                      <a:off x="5388428" y="7173291"/>
                      <a:ext cx="1828800" cy="1828800"/>
                      <a:chOff x="5579044" y="7049770"/>
                      <a:chExt cx="1828800" cy="1828800"/>
                    </a:xfrm>
                  </p:grpSpPr>
                  <p:grpSp>
                    <p:nvGrpSpPr>
                      <p:cNvPr id="89" name="Group 88"/>
                      <p:cNvGrpSpPr/>
                      <p:nvPr userDrawn="1"/>
                    </p:nvGrpSpPr>
                    <p:grpSpPr>
                      <a:xfrm>
                        <a:off x="5579044" y="7049770"/>
                        <a:ext cx="1828800" cy="1828800"/>
                        <a:chOff x="5579044" y="7049770"/>
                        <a:chExt cx="1828800" cy="1828800"/>
                      </a:xfrm>
                    </p:grpSpPr>
                    <p:grpSp>
                      <p:nvGrpSpPr>
                        <p:cNvPr id="86" name="Group 85"/>
                        <p:cNvGrpSpPr/>
                        <p:nvPr userDrawn="1"/>
                      </p:nvGrpSpPr>
                      <p:grpSpPr>
                        <a:xfrm>
                          <a:off x="5579044" y="7049770"/>
                          <a:ext cx="1828800" cy="1828800"/>
                          <a:chOff x="5579044" y="7049770"/>
                          <a:chExt cx="1828800" cy="1828800"/>
                        </a:xfrm>
                      </p:grpSpPr>
                      <p:grpSp>
                        <p:nvGrpSpPr>
                          <p:cNvPr id="83" name="Group 82"/>
                          <p:cNvGrpSpPr/>
                          <p:nvPr userDrawn="1"/>
                        </p:nvGrpSpPr>
                        <p:grpSpPr>
                          <a:xfrm>
                            <a:off x="5579044" y="7049770"/>
                            <a:ext cx="1828800" cy="1828800"/>
                            <a:chOff x="5579044" y="7049770"/>
                            <a:chExt cx="1828800" cy="1828800"/>
                          </a:xfrm>
                        </p:grpSpPr>
                        <p:sp>
                          <p:nvSpPr>
                            <p:cNvPr id="78" name="Oval 77"/>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80" name="Oval 79"/>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2" name="Oval 81"/>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5" name="Oval 84"/>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8" name="Oval 87"/>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2" name="Oval 91"/>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5" name="Oval 94"/>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8" name="Oval 97"/>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2" name="Oval 101"/>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5" name="Oval 104"/>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8" name="Oval 107"/>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10" name="Oval 109"/>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13" name="Oval 112"/>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23" name="Freeform: Shape 22"/>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endParaRPr lang="en-US" dirty="0"/>
          </a:p>
        </p:txBody>
      </p:sp>
      <p:sp>
        <p:nvSpPr>
          <p:cNvPr id="7" name="Rectangle 23"/>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endParaRPr lang="en-US" dirty="0"/>
          </a:p>
          <a:p>
            <a:pPr marL="685800" lvl="1" indent="-228600"/>
            <a:r>
              <a:rPr lang="en-US" dirty="0"/>
              <a:t>Second level</a:t>
            </a:r>
            <a:endParaRPr lang="en-US" dirty="0"/>
          </a:p>
          <a:p>
            <a:pPr marL="1143000" lvl="2" indent="-228600"/>
            <a:r>
              <a:rPr lang="en-US" dirty="0"/>
              <a:t>Third level</a:t>
            </a:r>
            <a:endParaRPr lang="en-US" dirty="0"/>
          </a:p>
          <a:p>
            <a:pPr marL="1600200" lvl="3" indent="-228600"/>
            <a:r>
              <a:rPr lang="en-US" dirty="0"/>
              <a:t>Fourth level</a:t>
            </a:r>
            <a:endParaRPr lang="en-US" dirty="0"/>
          </a:p>
          <a:p>
            <a:pPr marL="2057400" lvl="4" indent="-228600"/>
            <a:r>
              <a:rPr lang="en-US" dirty="0"/>
              <a:t>Fifth level</a:t>
            </a:r>
            <a:endParaRPr lang="en-US" dirty="0"/>
          </a:p>
        </p:txBody>
      </p:sp>
      <p:sp>
        <p:nvSpPr>
          <p:cNvPr id="8" name="Table Placeholder 7"/>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endParaRPr lang="en-US" dirty="0"/>
          </a:p>
        </p:txBody>
      </p:sp>
      <p:sp>
        <p:nvSpPr>
          <p:cNvPr id="3" name="Date Placeholder 3"/>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endParaRPr lang="en-US" dirty="0"/>
          </a:p>
        </p:txBody>
      </p:sp>
      <p:grpSp>
        <p:nvGrpSpPr>
          <p:cNvPr id="10" name="Group 9"/>
          <p:cNvGrpSpPr/>
          <p:nvPr userDrawn="1"/>
        </p:nvGrpSpPr>
        <p:grpSpPr>
          <a:xfrm>
            <a:off x="0" y="0"/>
            <a:ext cx="1014984" cy="6858000"/>
            <a:chOff x="0" y="0"/>
            <a:chExt cx="1014984" cy="6858000"/>
          </a:xfrm>
        </p:grpSpPr>
        <p:sp>
          <p:nvSpPr>
            <p:cNvPr id="33" name="Rectangle 32"/>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Text Placeholder 12"/>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3" name="Date Placeholder 3"/>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endParaRPr lang="en-US" dirty="0"/>
          </a:p>
        </p:txBody>
      </p:sp>
      <p:sp>
        <p:nvSpPr>
          <p:cNvPr id="5" name="Table Placeholder 4"/>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defRPr/>
            </a:pPr>
            <a:r>
              <a:rPr lang="en-US" dirty="0"/>
              <a:t>Click icon to insert table</a:t>
            </a:r>
            <a:endParaRPr lang="en-US" dirty="0"/>
          </a:p>
          <a:p>
            <a:endParaRPr lang="en-US" dirty="0"/>
          </a:p>
        </p:txBody>
      </p:sp>
      <p:sp>
        <p:nvSpPr>
          <p:cNvPr id="7" name="Rectangle 23"/>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0" y="0"/>
            <a:ext cx="6843092" cy="6858000"/>
            <a:chOff x="0" y="0"/>
            <a:chExt cx="6843092" cy="6858000"/>
          </a:xfrm>
        </p:grpSpPr>
        <p:sp>
          <p:nvSpPr>
            <p:cNvPr id="344" name="Rectangle 343"/>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p:cNvGrpSpPr/>
            <p:nvPr userDrawn="1"/>
          </p:nvGrpSpPr>
          <p:grpSpPr>
            <a:xfrm>
              <a:off x="23853" y="2101527"/>
              <a:ext cx="1920240" cy="1920240"/>
              <a:chOff x="5361924" y="7472790"/>
              <a:chExt cx="1828800" cy="1828800"/>
            </a:xfrm>
          </p:grpSpPr>
          <p:grpSp>
            <p:nvGrpSpPr>
              <p:cNvPr id="115" name="Group 114"/>
              <p:cNvGrpSpPr/>
              <p:nvPr userDrawn="1"/>
            </p:nvGrpSpPr>
            <p:grpSpPr>
              <a:xfrm>
                <a:off x="5361924" y="7472790"/>
                <a:ext cx="1828800" cy="1828800"/>
                <a:chOff x="5361924" y="7472790"/>
                <a:chExt cx="1828800" cy="1828800"/>
              </a:xfrm>
            </p:grpSpPr>
            <p:grpSp>
              <p:nvGrpSpPr>
                <p:cNvPr id="99" name="Group 98"/>
                <p:cNvGrpSpPr/>
                <p:nvPr userDrawn="1"/>
              </p:nvGrpSpPr>
              <p:grpSpPr>
                <a:xfrm>
                  <a:off x="5361924" y="7472790"/>
                  <a:ext cx="1828800" cy="1828800"/>
                  <a:chOff x="5388428" y="7173291"/>
                  <a:chExt cx="1828800" cy="1828800"/>
                </a:xfrm>
              </p:grpSpPr>
              <p:grpSp>
                <p:nvGrpSpPr>
                  <p:cNvPr id="96" name="Group 95"/>
                  <p:cNvGrpSpPr/>
                  <p:nvPr userDrawn="1"/>
                </p:nvGrpSpPr>
                <p:grpSpPr>
                  <a:xfrm>
                    <a:off x="5388428" y="7173291"/>
                    <a:ext cx="1828800" cy="1828800"/>
                    <a:chOff x="5388428" y="7173291"/>
                    <a:chExt cx="1828800" cy="1828800"/>
                  </a:xfrm>
                </p:grpSpPr>
                <p:grpSp>
                  <p:nvGrpSpPr>
                    <p:cNvPr id="90" name="Group 89"/>
                    <p:cNvGrpSpPr/>
                    <p:nvPr userDrawn="1"/>
                  </p:nvGrpSpPr>
                  <p:grpSpPr>
                    <a:xfrm>
                      <a:off x="5388428" y="7173291"/>
                      <a:ext cx="1828800" cy="1828800"/>
                      <a:chOff x="5579044" y="7049770"/>
                      <a:chExt cx="1828800" cy="1828800"/>
                    </a:xfrm>
                  </p:grpSpPr>
                  <p:grpSp>
                    <p:nvGrpSpPr>
                      <p:cNvPr id="89" name="Group 88"/>
                      <p:cNvGrpSpPr/>
                      <p:nvPr userDrawn="1"/>
                    </p:nvGrpSpPr>
                    <p:grpSpPr>
                      <a:xfrm>
                        <a:off x="5579044" y="7049770"/>
                        <a:ext cx="1828800" cy="1828800"/>
                        <a:chOff x="5579044" y="7049770"/>
                        <a:chExt cx="1828800" cy="1828800"/>
                      </a:xfrm>
                    </p:grpSpPr>
                    <p:grpSp>
                      <p:nvGrpSpPr>
                        <p:cNvPr id="86" name="Group 85"/>
                        <p:cNvGrpSpPr/>
                        <p:nvPr userDrawn="1"/>
                      </p:nvGrpSpPr>
                      <p:grpSpPr>
                        <a:xfrm>
                          <a:off x="5579044" y="7049770"/>
                          <a:ext cx="1828800" cy="1828800"/>
                          <a:chOff x="5579044" y="7049770"/>
                          <a:chExt cx="1828800" cy="1828800"/>
                        </a:xfrm>
                      </p:grpSpPr>
                      <p:grpSp>
                        <p:nvGrpSpPr>
                          <p:cNvPr id="83" name="Group 82"/>
                          <p:cNvGrpSpPr/>
                          <p:nvPr userDrawn="1"/>
                        </p:nvGrpSpPr>
                        <p:grpSpPr>
                          <a:xfrm>
                            <a:off x="5579044" y="7049770"/>
                            <a:ext cx="1828800" cy="1828800"/>
                            <a:chOff x="5579044" y="7049770"/>
                            <a:chExt cx="1828800" cy="1828800"/>
                          </a:xfrm>
                        </p:grpSpPr>
                        <p:sp>
                          <p:nvSpPr>
                            <p:cNvPr id="78" name="Oval 77"/>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80" name="Oval 79"/>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2" name="Oval 81"/>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5" name="Oval 84"/>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8" name="Oval 87"/>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2" name="Oval 91"/>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5" name="Oval 94"/>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8" name="Oval 97"/>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2" name="Oval 101"/>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5" name="Oval 104"/>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8" name="Oval 107"/>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10" name="Oval 109"/>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13" name="Oval 112"/>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23" name="Freeform: Shape 22"/>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60000"/>
            <a:ext cx="10800000" cy="720000"/>
          </a:xfrm>
        </p:spPr>
        <p:txBody>
          <a:bodyPr wrap="square" lIns="0" tIns="0" rIns="0" bIns="0">
            <a:normAutofit/>
          </a:bodyPr>
          <a:lstStyle>
            <a:lvl1pPr algn="l" fontAlgn="base">
              <a:defRPr sz="3200">
                <a:solidFill>
                  <a:schemeClr val="tx1"/>
                </a:solidFill>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0" y="0"/>
            <a:ext cx="6843092" cy="6858000"/>
            <a:chOff x="0" y="0"/>
            <a:chExt cx="6843092" cy="6858000"/>
          </a:xfrm>
        </p:grpSpPr>
        <p:sp>
          <p:nvSpPr>
            <p:cNvPr id="344" name="Rectangle 343"/>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p:cNvGrpSpPr/>
            <p:nvPr userDrawn="1"/>
          </p:nvGrpSpPr>
          <p:grpSpPr>
            <a:xfrm>
              <a:off x="23853" y="2101527"/>
              <a:ext cx="1920240" cy="1920240"/>
              <a:chOff x="5361924" y="7472790"/>
              <a:chExt cx="1828800" cy="1828800"/>
            </a:xfrm>
          </p:grpSpPr>
          <p:grpSp>
            <p:nvGrpSpPr>
              <p:cNvPr id="115" name="Group 114"/>
              <p:cNvGrpSpPr/>
              <p:nvPr userDrawn="1"/>
            </p:nvGrpSpPr>
            <p:grpSpPr>
              <a:xfrm>
                <a:off x="5361924" y="7472790"/>
                <a:ext cx="1828800" cy="1828800"/>
                <a:chOff x="5361924" y="7472790"/>
                <a:chExt cx="1828800" cy="1828800"/>
              </a:xfrm>
            </p:grpSpPr>
            <p:grpSp>
              <p:nvGrpSpPr>
                <p:cNvPr id="99" name="Group 98"/>
                <p:cNvGrpSpPr/>
                <p:nvPr userDrawn="1"/>
              </p:nvGrpSpPr>
              <p:grpSpPr>
                <a:xfrm>
                  <a:off x="5361924" y="7472790"/>
                  <a:ext cx="1828800" cy="1828800"/>
                  <a:chOff x="5388428" y="7173291"/>
                  <a:chExt cx="1828800" cy="1828800"/>
                </a:xfrm>
              </p:grpSpPr>
              <p:grpSp>
                <p:nvGrpSpPr>
                  <p:cNvPr id="96" name="Group 95"/>
                  <p:cNvGrpSpPr/>
                  <p:nvPr userDrawn="1"/>
                </p:nvGrpSpPr>
                <p:grpSpPr>
                  <a:xfrm>
                    <a:off x="5388428" y="7173291"/>
                    <a:ext cx="1828800" cy="1828800"/>
                    <a:chOff x="5388428" y="7173291"/>
                    <a:chExt cx="1828800" cy="1828800"/>
                  </a:xfrm>
                </p:grpSpPr>
                <p:grpSp>
                  <p:nvGrpSpPr>
                    <p:cNvPr id="90" name="Group 89"/>
                    <p:cNvGrpSpPr/>
                    <p:nvPr userDrawn="1"/>
                  </p:nvGrpSpPr>
                  <p:grpSpPr>
                    <a:xfrm>
                      <a:off x="5388428" y="7173291"/>
                      <a:ext cx="1828800" cy="1828800"/>
                      <a:chOff x="5579044" y="7049770"/>
                      <a:chExt cx="1828800" cy="1828800"/>
                    </a:xfrm>
                  </p:grpSpPr>
                  <p:grpSp>
                    <p:nvGrpSpPr>
                      <p:cNvPr id="89" name="Group 88"/>
                      <p:cNvGrpSpPr/>
                      <p:nvPr userDrawn="1"/>
                    </p:nvGrpSpPr>
                    <p:grpSpPr>
                      <a:xfrm>
                        <a:off x="5579044" y="7049770"/>
                        <a:ext cx="1828800" cy="1828800"/>
                        <a:chOff x="5579044" y="7049770"/>
                        <a:chExt cx="1828800" cy="1828800"/>
                      </a:xfrm>
                    </p:grpSpPr>
                    <p:grpSp>
                      <p:nvGrpSpPr>
                        <p:cNvPr id="86" name="Group 85"/>
                        <p:cNvGrpSpPr/>
                        <p:nvPr userDrawn="1"/>
                      </p:nvGrpSpPr>
                      <p:grpSpPr>
                        <a:xfrm>
                          <a:off x="5579044" y="7049770"/>
                          <a:ext cx="1828800" cy="1828800"/>
                          <a:chOff x="5579044" y="7049770"/>
                          <a:chExt cx="1828800" cy="1828800"/>
                        </a:xfrm>
                      </p:grpSpPr>
                      <p:grpSp>
                        <p:nvGrpSpPr>
                          <p:cNvPr id="83" name="Group 82"/>
                          <p:cNvGrpSpPr/>
                          <p:nvPr userDrawn="1"/>
                        </p:nvGrpSpPr>
                        <p:grpSpPr>
                          <a:xfrm>
                            <a:off x="5579044" y="7049770"/>
                            <a:ext cx="1828800" cy="1828800"/>
                            <a:chOff x="5579044" y="7049770"/>
                            <a:chExt cx="1828800" cy="1828800"/>
                          </a:xfrm>
                        </p:grpSpPr>
                        <p:sp>
                          <p:nvSpPr>
                            <p:cNvPr id="78" name="Oval 77"/>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80" name="Oval 79"/>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2" name="Oval 81"/>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5" name="Oval 84"/>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8" name="Oval 87"/>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2" name="Oval 91"/>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5" name="Oval 94"/>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8" name="Oval 97"/>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2" name="Oval 101"/>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5" name="Oval 104"/>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8" name="Oval 107"/>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10" name="Oval 109"/>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13" name="Oval 112"/>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23" name="Freeform: Shape 22"/>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endParaRPr lang="en-US" dirty="0"/>
          </a:p>
        </p:txBody>
      </p:sp>
      <p:sp>
        <p:nvSpPr>
          <p:cNvPr id="7" name="Content Placeholder 2"/>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3" name="Group 2"/>
          <p:cNvGrpSpPr/>
          <p:nvPr userDrawn="1"/>
        </p:nvGrpSpPr>
        <p:grpSpPr>
          <a:xfrm>
            <a:off x="-9867" y="-7753"/>
            <a:ext cx="4187536" cy="6865753"/>
            <a:chOff x="-9867" y="-7753"/>
            <a:chExt cx="4187536" cy="6865753"/>
          </a:xfrm>
        </p:grpSpPr>
        <p:sp>
          <p:nvSpPr>
            <p:cNvPr id="64" name="Rectangle 63"/>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p:cNvGrpSpPr/>
            <p:nvPr userDrawn="1"/>
          </p:nvGrpSpPr>
          <p:grpSpPr>
            <a:xfrm>
              <a:off x="100242" y="2099803"/>
              <a:ext cx="1920240" cy="1920240"/>
              <a:chOff x="5361924" y="7472790"/>
              <a:chExt cx="1828800" cy="1828800"/>
            </a:xfrm>
          </p:grpSpPr>
          <p:grpSp>
            <p:nvGrpSpPr>
              <p:cNvPr id="41" name="Group 40"/>
              <p:cNvGrpSpPr/>
              <p:nvPr userDrawn="1"/>
            </p:nvGrpSpPr>
            <p:grpSpPr>
              <a:xfrm>
                <a:off x="5361924" y="7472790"/>
                <a:ext cx="1828800" cy="1828800"/>
                <a:chOff x="5361924" y="7472790"/>
                <a:chExt cx="1828800" cy="1828800"/>
              </a:xfrm>
            </p:grpSpPr>
            <p:grpSp>
              <p:nvGrpSpPr>
                <p:cNvPr id="43" name="Group 42"/>
                <p:cNvGrpSpPr/>
                <p:nvPr userDrawn="1"/>
              </p:nvGrpSpPr>
              <p:grpSpPr>
                <a:xfrm>
                  <a:off x="5361924" y="7472790"/>
                  <a:ext cx="1828800" cy="1828800"/>
                  <a:chOff x="5388428" y="7173291"/>
                  <a:chExt cx="1828800" cy="1828800"/>
                </a:xfrm>
              </p:grpSpPr>
              <p:grpSp>
                <p:nvGrpSpPr>
                  <p:cNvPr id="49" name="Group 48"/>
                  <p:cNvGrpSpPr/>
                  <p:nvPr userDrawn="1"/>
                </p:nvGrpSpPr>
                <p:grpSpPr>
                  <a:xfrm>
                    <a:off x="5388428" y="7173291"/>
                    <a:ext cx="1828800" cy="1828800"/>
                    <a:chOff x="5388428" y="7173291"/>
                    <a:chExt cx="1828800" cy="1828800"/>
                  </a:xfrm>
                </p:grpSpPr>
                <p:grpSp>
                  <p:nvGrpSpPr>
                    <p:cNvPr id="51" name="Group 50"/>
                    <p:cNvGrpSpPr/>
                    <p:nvPr userDrawn="1"/>
                  </p:nvGrpSpPr>
                  <p:grpSpPr>
                    <a:xfrm>
                      <a:off x="5388428" y="7173291"/>
                      <a:ext cx="1828800" cy="1828800"/>
                      <a:chOff x="5579044" y="7049770"/>
                      <a:chExt cx="1828800" cy="1828800"/>
                    </a:xfrm>
                  </p:grpSpPr>
                  <p:grpSp>
                    <p:nvGrpSpPr>
                      <p:cNvPr id="53" name="Group 52"/>
                      <p:cNvGrpSpPr/>
                      <p:nvPr userDrawn="1"/>
                    </p:nvGrpSpPr>
                    <p:grpSpPr>
                      <a:xfrm>
                        <a:off x="5579044" y="7049770"/>
                        <a:ext cx="1828800" cy="1828800"/>
                        <a:chOff x="5579044" y="7049770"/>
                        <a:chExt cx="1828800" cy="1828800"/>
                      </a:xfrm>
                    </p:grpSpPr>
                    <p:grpSp>
                      <p:nvGrpSpPr>
                        <p:cNvPr id="55" name="Group 54"/>
                        <p:cNvGrpSpPr/>
                        <p:nvPr userDrawn="1"/>
                      </p:nvGrpSpPr>
                      <p:grpSpPr>
                        <a:xfrm>
                          <a:off x="5579044" y="7049770"/>
                          <a:ext cx="1828800" cy="1828800"/>
                          <a:chOff x="5579044" y="7049770"/>
                          <a:chExt cx="1828800" cy="1828800"/>
                        </a:xfrm>
                      </p:grpSpPr>
                      <p:grpSp>
                        <p:nvGrpSpPr>
                          <p:cNvPr id="57" name="Group 56"/>
                          <p:cNvGrpSpPr/>
                          <p:nvPr userDrawn="1"/>
                        </p:nvGrpSpPr>
                        <p:grpSpPr>
                          <a:xfrm>
                            <a:off x="5579044" y="7049770"/>
                            <a:ext cx="1828800" cy="1828800"/>
                            <a:chOff x="5579044" y="7049770"/>
                            <a:chExt cx="1828800" cy="1828800"/>
                          </a:xfrm>
                        </p:grpSpPr>
                        <p:sp>
                          <p:nvSpPr>
                            <p:cNvPr id="59" name="Oval 58"/>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60" name="Oval 59"/>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8" name="Oval 57"/>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6" name="Oval 55"/>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4" name="Oval 53"/>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2" name="Oval 51"/>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0" name="Oval 49"/>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44" name="Oval 43"/>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5" name="Oval 44"/>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6" name="Oval 45"/>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7" name="Oval 46"/>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8" name="Oval 47"/>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42" name="Oval 41"/>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75" name="Rectangle 74"/>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fld>
            <a:endParaRPr lang="en-US" dirty="0"/>
          </a:p>
        </p:txBody>
      </p:sp>
      <p:sp>
        <p:nvSpPr>
          <p:cNvPr id="6" name="Date Placeholder 3"/>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endParaRPr lang="en-US" dirty="0"/>
          </a:p>
        </p:txBody>
      </p:sp>
      <p:sp>
        <p:nvSpPr>
          <p:cNvPr id="63" name="Picture Placeholder 62"/>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endParaRPr lang="en-US" dirty="0"/>
          </a:p>
        </p:txBody>
      </p:sp>
      <p:grpSp>
        <p:nvGrpSpPr>
          <p:cNvPr id="4" name="Group 3"/>
          <p:cNvGrpSpPr/>
          <p:nvPr userDrawn="1"/>
        </p:nvGrpSpPr>
        <p:grpSpPr>
          <a:xfrm>
            <a:off x="0" y="0"/>
            <a:ext cx="4069439" cy="4828833"/>
            <a:chOff x="0" y="0"/>
            <a:chExt cx="4069439" cy="4828833"/>
          </a:xfrm>
        </p:grpSpPr>
        <p:sp>
          <p:nvSpPr>
            <p:cNvPr id="7" name="Rectangle 6"/>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grpSp>
        <p:nvGrpSpPr>
          <p:cNvPr id="4" name="Group 3"/>
          <p:cNvGrpSpPr/>
          <p:nvPr userDrawn="1"/>
        </p:nvGrpSpPr>
        <p:grpSpPr>
          <a:xfrm>
            <a:off x="0" y="2029167"/>
            <a:ext cx="4069439" cy="4828833"/>
            <a:chOff x="0" y="2029167"/>
            <a:chExt cx="4069439" cy="4828833"/>
          </a:xfrm>
        </p:grpSpPr>
        <p:sp>
          <p:nvSpPr>
            <p:cNvPr id="7" name="Rectangle 6"/>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p:cNvGrpSpPr/>
            <p:nvPr userDrawn="1"/>
          </p:nvGrpSpPr>
          <p:grpSpPr>
            <a:xfrm>
              <a:off x="110109" y="4130046"/>
              <a:ext cx="1920240" cy="1920240"/>
              <a:chOff x="5361924" y="7472790"/>
              <a:chExt cx="1828800" cy="1828800"/>
            </a:xfrm>
          </p:grpSpPr>
          <p:grpSp>
            <p:nvGrpSpPr>
              <p:cNvPr id="20" name="Group 19"/>
              <p:cNvGrpSpPr/>
              <p:nvPr userDrawn="1"/>
            </p:nvGrpSpPr>
            <p:grpSpPr>
              <a:xfrm>
                <a:off x="5361924" y="7472790"/>
                <a:ext cx="1828800" cy="1828800"/>
                <a:chOff x="5361924" y="7472790"/>
                <a:chExt cx="1828800" cy="1828800"/>
              </a:xfrm>
            </p:grpSpPr>
            <p:grpSp>
              <p:nvGrpSpPr>
                <p:cNvPr id="22" name="Group 21"/>
                <p:cNvGrpSpPr/>
                <p:nvPr userDrawn="1"/>
              </p:nvGrpSpPr>
              <p:grpSpPr>
                <a:xfrm>
                  <a:off x="5361924" y="7472790"/>
                  <a:ext cx="1828800" cy="1828800"/>
                  <a:chOff x="5388428" y="7173291"/>
                  <a:chExt cx="1828800" cy="1828800"/>
                </a:xfrm>
              </p:grpSpPr>
              <p:grpSp>
                <p:nvGrpSpPr>
                  <p:cNvPr id="29" name="Group 28"/>
                  <p:cNvGrpSpPr/>
                  <p:nvPr userDrawn="1"/>
                </p:nvGrpSpPr>
                <p:grpSpPr>
                  <a:xfrm>
                    <a:off x="5388428" y="7173291"/>
                    <a:ext cx="1828800" cy="1828800"/>
                    <a:chOff x="5388428" y="7173291"/>
                    <a:chExt cx="1828800" cy="1828800"/>
                  </a:xfrm>
                </p:grpSpPr>
                <p:grpSp>
                  <p:nvGrpSpPr>
                    <p:cNvPr id="31" name="Group 30"/>
                    <p:cNvGrpSpPr/>
                    <p:nvPr userDrawn="1"/>
                  </p:nvGrpSpPr>
                  <p:grpSpPr>
                    <a:xfrm>
                      <a:off x="5388428" y="7173291"/>
                      <a:ext cx="1828800" cy="1828800"/>
                      <a:chOff x="5579044" y="7049770"/>
                      <a:chExt cx="1828800" cy="1828800"/>
                    </a:xfrm>
                  </p:grpSpPr>
                  <p:grpSp>
                    <p:nvGrpSpPr>
                      <p:cNvPr id="33" name="Group 32"/>
                      <p:cNvGrpSpPr/>
                      <p:nvPr userDrawn="1"/>
                    </p:nvGrpSpPr>
                    <p:grpSpPr>
                      <a:xfrm>
                        <a:off x="5579044" y="7049770"/>
                        <a:ext cx="1828800" cy="1828800"/>
                        <a:chOff x="5579044" y="7049770"/>
                        <a:chExt cx="1828800" cy="1828800"/>
                      </a:xfrm>
                    </p:grpSpPr>
                    <p:grpSp>
                      <p:nvGrpSpPr>
                        <p:cNvPr id="35" name="Group 34"/>
                        <p:cNvGrpSpPr/>
                        <p:nvPr userDrawn="1"/>
                      </p:nvGrpSpPr>
                      <p:grpSpPr>
                        <a:xfrm>
                          <a:off x="5579044" y="7049770"/>
                          <a:ext cx="1828800" cy="1828800"/>
                          <a:chOff x="5579044" y="7049770"/>
                          <a:chExt cx="1828800" cy="1828800"/>
                        </a:xfrm>
                      </p:grpSpPr>
                      <p:grpSp>
                        <p:nvGrpSpPr>
                          <p:cNvPr id="37" name="Group 36"/>
                          <p:cNvGrpSpPr/>
                          <p:nvPr userDrawn="1"/>
                        </p:nvGrpSpPr>
                        <p:grpSpPr>
                          <a:xfrm>
                            <a:off x="5579044" y="7049770"/>
                            <a:ext cx="1828800" cy="1828800"/>
                            <a:chOff x="5579044" y="7049770"/>
                            <a:chExt cx="1828800" cy="1828800"/>
                          </a:xfrm>
                        </p:grpSpPr>
                        <p:sp>
                          <p:nvSpPr>
                            <p:cNvPr id="39" name="Oval 38"/>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0" name="Oval 39"/>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38" name="Oval 37"/>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36" name="Oval 35"/>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34" name="Oval 33"/>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32" name="Oval 31"/>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30" name="Oval 29"/>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24" name="Oval 23"/>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5" name="Oval 24"/>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6" name="Oval 25"/>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7" name="Oval 26"/>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8" name="Oval 27"/>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21" name="Oval 20"/>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41" name="Rectangle 40"/>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endParaRPr lang="en-US" dirty="0"/>
          </a:p>
        </p:txBody>
      </p:sp>
      <p:grpSp>
        <p:nvGrpSpPr>
          <p:cNvPr id="3" name="Group 2"/>
          <p:cNvGrpSpPr/>
          <p:nvPr userDrawn="1"/>
        </p:nvGrpSpPr>
        <p:grpSpPr>
          <a:xfrm>
            <a:off x="8127476" y="-9144"/>
            <a:ext cx="4069095" cy="6867144"/>
            <a:chOff x="8127476" y="-9144"/>
            <a:chExt cx="4069095" cy="6867144"/>
          </a:xfrm>
        </p:grpSpPr>
        <p:sp>
          <p:nvSpPr>
            <p:cNvPr id="11" name="Rectangle 10"/>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p:cNvGrpSpPr/>
            <p:nvPr userDrawn="1"/>
          </p:nvGrpSpPr>
          <p:grpSpPr>
            <a:xfrm>
              <a:off x="8227718" y="2092719"/>
              <a:ext cx="1920240" cy="1920240"/>
              <a:chOff x="5361924" y="7472790"/>
              <a:chExt cx="1828800" cy="1828800"/>
            </a:xfrm>
          </p:grpSpPr>
          <p:grpSp>
            <p:nvGrpSpPr>
              <p:cNvPr id="41" name="Group 40"/>
              <p:cNvGrpSpPr/>
              <p:nvPr userDrawn="1"/>
            </p:nvGrpSpPr>
            <p:grpSpPr>
              <a:xfrm>
                <a:off x="5361924" y="7472790"/>
                <a:ext cx="1828800" cy="1828800"/>
                <a:chOff x="5361924" y="7472790"/>
                <a:chExt cx="1828800" cy="1828800"/>
              </a:xfrm>
            </p:grpSpPr>
            <p:grpSp>
              <p:nvGrpSpPr>
                <p:cNvPr id="43" name="Group 42"/>
                <p:cNvGrpSpPr/>
                <p:nvPr userDrawn="1"/>
              </p:nvGrpSpPr>
              <p:grpSpPr>
                <a:xfrm>
                  <a:off x="5361924" y="7472790"/>
                  <a:ext cx="1828800" cy="1828800"/>
                  <a:chOff x="5388428" y="7173291"/>
                  <a:chExt cx="1828800" cy="1828800"/>
                </a:xfrm>
              </p:grpSpPr>
              <p:grpSp>
                <p:nvGrpSpPr>
                  <p:cNvPr id="49" name="Group 48"/>
                  <p:cNvGrpSpPr/>
                  <p:nvPr userDrawn="1"/>
                </p:nvGrpSpPr>
                <p:grpSpPr>
                  <a:xfrm>
                    <a:off x="5388428" y="7173291"/>
                    <a:ext cx="1828800" cy="1828800"/>
                    <a:chOff x="5388428" y="7173291"/>
                    <a:chExt cx="1828800" cy="1828800"/>
                  </a:xfrm>
                </p:grpSpPr>
                <p:grpSp>
                  <p:nvGrpSpPr>
                    <p:cNvPr id="51" name="Group 50"/>
                    <p:cNvGrpSpPr/>
                    <p:nvPr userDrawn="1"/>
                  </p:nvGrpSpPr>
                  <p:grpSpPr>
                    <a:xfrm>
                      <a:off x="5388428" y="7173291"/>
                      <a:ext cx="1828800" cy="1828800"/>
                      <a:chOff x="5579044" y="7049770"/>
                      <a:chExt cx="1828800" cy="1828800"/>
                    </a:xfrm>
                  </p:grpSpPr>
                  <p:grpSp>
                    <p:nvGrpSpPr>
                      <p:cNvPr id="53" name="Group 52"/>
                      <p:cNvGrpSpPr/>
                      <p:nvPr userDrawn="1"/>
                    </p:nvGrpSpPr>
                    <p:grpSpPr>
                      <a:xfrm>
                        <a:off x="5579044" y="7049770"/>
                        <a:ext cx="1828800" cy="1828800"/>
                        <a:chOff x="5579044" y="7049770"/>
                        <a:chExt cx="1828800" cy="1828800"/>
                      </a:xfrm>
                    </p:grpSpPr>
                    <p:grpSp>
                      <p:nvGrpSpPr>
                        <p:cNvPr id="55" name="Group 54"/>
                        <p:cNvGrpSpPr/>
                        <p:nvPr userDrawn="1"/>
                      </p:nvGrpSpPr>
                      <p:grpSpPr>
                        <a:xfrm>
                          <a:off x="5579044" y="7049770"/>
                          <a:ext cx="1828800" cy="1828800"/>
                          <a:chOff x="5579044" y="7049770"/>
                          <a:chExt cx="1828800" cy="1828800"/>
                        </a:xfrm>
                      </p:grpSpPr>
                      <p:grpSp>
                        <p:nvGrpSpPr>
                          <p:cNvPr id="57" name="Group 56"/>
                          <p:cNvGrpSpPr/>
                          <p:nvPr userDrawn="1"/>
                        </p:nvGrpSpPr>
                        <p:grpSpPr>
                          <a:xfrm>
                            <a:off x="5579044" y="7049770"/>
                            <a:ext cx="1828800" cy="1828800"/>
                            <a:chOff x="5579044" y="7049770"/>
                            <a:chExt cx="1828800" cy="1828800"/>
                          </a:xfrm>
                        </p:grpSpPr>
                        <p:sp>
                          <p:nvSpPr>
                            <p:cNvPr id="59" name="Oval 58"/>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60" name="Oval 59"/>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8" name="Oval 57"/>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6" name="Oval 55"/>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4" name="Oval 53"/>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2" name="Oval 51"/>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0" name="Oval 49"/>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44" name="Oval 43"/>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5" name="Oval 44"/>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6" name="Oval 45"/>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7" name="Oval 46"/>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8" name="Oval 47"/>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42" name="Oval 41"/>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61" name="Rectangle 60"/>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fld>
            <a:endParaRPr lang="en-US" dirty="0"/>
          </a:p>
        </p:txBody>
      </p:sp>
      <p:sp>
        <p:nvSpPr>
          <p:cNvPr id="4" name="Content Placeholder 2"/>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endParaRPr lang="en-US" dirty="0"/>
          </a:p>
        </p:txBody>
      </p:sp>
      <p:sp>
        <p:nvSpPr>
          <p:cNvPr id="7" name="Content Placeholder 2"/>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3" name="Group 2"/>
          <p:cNvGrpSpPr/>
          <p:nvPr userDrawn="1"/>
        </p:nvGrpSpPr>
        <p:grpSpPr>
          <a:xfrm>
            <a:off x="-9867" y="-7753"/>
            <a:ext cx="4187536" cy="6865753"/>
            <a:chOff x="-9867" y="-7753"/>
            <a:chExt cx="4187536" cy="6865753"/>
          </a:xfrm>
        </p:grpSpPr>
        <p:sp>
          <p:nvSpPr>
            <p:cNvPr id="64" name="Rectangle 63"/>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p:cNvGrpSpPr/>
            <p:nvPr userDrawn="1"/>
          </p:nvGrpSpPr>
          <p:grpSpPr>
            <a:xfrm>
              <a:off x="100242" y="2099803"/>
              <a:ext cx="1920240" cy="1920240"/>
              <a:chOff x="5361924" y="7472790"/>
              <a:chExt cx="1828800" cy="1828800"/>
            </a:xfrm>
          </p:grpSpPr>
          <p:grpSp>
            <p:nvGrpSpPr>
              <p:cNvPr id="41" name="Group 40"/>
              <p:cNvGrpSpPr/>
              <p:nvPr userDrawn="1"/>
            </p:nvGrpSpPr>
            <p:grpSpPr>
              <a:xfrm>
                <a:off x="5361924" y="7472790"/>
                <a:ext cx="1828800" cy="1828800"/>
                <a:chOff x="5361924" y="7472790"/>
                <a:chExt cx="1828800" cy="1828800"/>
              </a:xfrm>
            </p:grpSpPr>
            <p:grpSp>
              <p:nvGrpSpPr>
                <p:cNvPr id="43" name="Group 42"/>
                <p:cNvGrpSpPr/>
                <p:nvPr userDrawn="1"/>
              </p:nvGrpSpPr>
              <p:grpSpPr>
                <a:xfrm>
                  <a:off x="5361924" y="7472790"/>
                  <a:ext cx="1828800" cy="1828800"/>
                  <a:chOff x="5388428" y="7173291"/>
                  <a:chExt cx="1828800" cy="1828800"/>
                </a:xfrm>
              </p:grpSpPr>
              <p:grpSp>
                <p:nvGrpSpPr>
                  <p:cNvPr id="49" name="Group 48"/>
                  <p:cNvGrpSpPr/>
                  <p:nvPr userDrawn="1"/>
                </p:nvGrpSpPr>
                <p:grpSpPr>
                  <a:xfrm>
                    <a:off x="5388428" y="7173291"/>
                    <a:ext cx="1828800" cy="1828800"/>
                    <a:chOff x="5388428" y="7173291"/>
                    <a:chExt cx="1828800" cy="1828800"/>
                  </a:xfrm>
                </p:grpSpPr>
                <p:grpSp>
                  <p:nvGrpSpPr>
                    <p:cNvPr id="51" name="Group 50"/>
                    <p:cNvGrpSpPr/>
                    <p:nvPr userDrawn="1"/>
                  </p:nvGrpSpPr>
                  <p:grpSpPr>
                    <a:xfrm>
                      <a:off x="5388428" y="7173291"/>
                      <a:ext cx="1828800" cy="1828800"/>
                      <a:chOff x="5579044" y="7049770"/>
                      <a:chExt cx="1828800" cy="1828800"/>
                    </a:xfrm>
                  </p:grpSpPr>
                  <p:grpSp>
                    <p:nvGrpSpPr>
                      <p:cNvPr id="53" name="Group 52"/>
                      <p:cNvGrpSpPr/>
                      <p:nvPr userDrawn="1"/>
                    </p:nvGrpSpPr>
                    <p:grpSpPr>
                      <a:xfrm>
                        <a:off x="5579044" y="7049770"/>
                        <a:ext cx="1828800" cy="1828800"/>
                        <a:chOff x="5579044" y="7049770"/>
                        <a:chExt cx="1828800" cy="1828800"/>
                      </a:xfrm>
                    </p:grpSpPr>
                    <p:grpSp>
                      <p:nvGrpSpPr>
                        <p:cNvPr id="55" name="Group 54"/>
                        <p:cNvGrpSpPr/>
                        <p:nvPr userDrawn="1"/>
                      </p:nvGrpSpPr>
                      <p:grpSpPr>
                        <a:xfrm>
                          <a:off x="5579044" y="7049770"/>
                          <a:ext cx="1828800" cy="1828800"/>
                          <a:chOff x="5579044" y="7049770"/>
                          <a:chExt cx="1828800" cy="1828800"/>
                        </a:xfrm>
                      </p:grpSpPr>
                      <p:grpSp>
                        <p:nvGrpSpPr>
                          <p:cNvPr id="57" name="Group 56"/>
                          <p:cNvGrpSpPr/>
                          <p:nvPr userDrawn="1"/>
                        </p:nvGrpSpPr>
                        <p:grpSpPr>
                          <a:xfrm>
                            <a:off x="5579044" y="7049770"/>
                            <a:ext cx="1828800" cy="1828800"/>
                            <a:chOff x="5579044" y="7049770"/>
                            <a:chExt cx="1828800" cy="1828800"/>
                          </a:xfrm>
                        </p:grpSpPr>
                        <p:sp>
                          <p:nvSpPr>
                            <p:cNvPr id="59" name="Oval 58"/>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60" name="Oval 59"/>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8" name="Oval 57"/>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6" name="Oval 55"/>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4" name="Oval 53"/>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2" name="Oval 51"/>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0" name="Oval 49"/>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44" name="Oval 43"/>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5" name="Oval 44"/>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6" name="Oval 45"/>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7" name="Oval 46"/>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8" name="Oval 47"/>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42" name="Oval 41"/>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75" name="Rectangle 74"/>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fld>
            <a:endParaRPr lang="en-US" dirty="0"/>
          </a:p>
        </p:txBody>
      </p:sp>
      <p:sp>
        <p:nvSpPr>
          <p:cNvPr id="6" name="Date Placeholder 3"/>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45" y="-4303"/>
            <a:ext cx="7252590" cy="6862680"/>
            <a:chOff x="-3045" y="-4303"/>
            <a:chExt cx="7252590" cy="6862680"/>
          </a:xfrm>
        </p:grpSpPr>
        <p:sp>
          <p:nvSpPr>
            <p:cNvPr id="34" name="Rectangle 33"/>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p:cNvGrpSpPr/>
            <p:nvPr userDrawn="1"/>
          </p:nvGrpSpPr>
          <p:grpSpPr>
            <a:xfrm>
              <a:off x="4433" y="4836676"/>
              <a:ext cx="1965960" cy="1965960"/>
              <a:chOff x="5361924" y="7472790"/>
              <a:chExt cx="1828800" cy="1828800"/>
            </a:xfrm>
          </p:grpSpPr>
          <p:grpSp>
            <p:nvGrpSpPr>
              <p:cNvPr id="163" name="Group 162"/>
              <p:cNvGrpSpPr/>
              <p:nvPr userDrawn="1"/>
            </p:nvGrpSpPr>
            <p:grpSpPr>
              <a:xfrm>
                <a:off x="5361924" y="7472790"/>
                <a:ext cx="1828800" cy="1828800"/>
                <a:chOff x="5361924" y="7472790"/>
                <a:chExt cx="1828800" cy="1828800"/>
              </a:xfrm>
            </p:grpSpPr>
            <p:grpSp>
              <p:nvGrpSpPr>
                <p:cNvPr id="165" name="Group 164"/>
                <p:cNvGrpSpPr/>
                <p:nvPr userDrawn="1"/>
              </p:nvGrpSpPr>
              <p:grpSpPr>
                <a:xfrm>
                  <a:off x="5361924" y="7472790"/>
                  <a:ext cx="1828800" cy="1828800"/>
                  <a:chOff x="5388428" y="7173291"/>
                  <a:chExt cx="1828800" cy="1828800"/>
                </a:xfrm>
              </p:grpSpPr>
              <p:grpSp>
                <p:nvGrpSpPr>
                  <p:cNvPr id="173" name="Group 172"/>
                  <p:cNvGrpSpPr/>
                  <p:nvPr userDrawn="1"/>
                </p:nvGrpSpPr>
                <p:grpSpPr>
                  <a:xfrm>
                    <a:off x="5388428" y="7173291"/>
                    <a:ext cx="1828800" cy="1828800"/>
                    <a:chOff x="5388428" y="7173291"/>
                    <a:chExt cx="1828800" cy="1828800"/>
                  </a:xfrm>
                </p:grpSpPr>
                <p:grpSp>
                  <p:nvGrpSpPr>
                    <p:cNvPr id="176" name="Group 175"/>
                    <p:cNvGrpSpPr/>
                    <p:nvPr userDrawn="1"/>
                  </p:nvGrpSpPr>
                  <p:grpSpPr>
                    <a:xfrm>
                      <a:off x="5388428" y="7173291"/>
                      <a:ext cx="1828800" cy="1828800"/>
                      <a:chOff x="5579044" y="7049770"/>
                      <a:chExt cx="1828800" cy="1828800"/>
                    </a:xfrm>
                  </p:grpSpPr>
                  <p:grpSp>
                    <p:nvGrpSpPr>
                      <p:cNvPr id="178" name="Group 177"/>
                      <p:cNvGrpSpPr/>
                      <p:nvPr userDrawn="1"/>
                    </p:nvGrpSpPr>
                    <p:grpSpPr>
                      <a:xfrm>
                        <a:off x="5579044" y="7049770"/>
                        <a:ext cx="1828800" cy="1828800"/>
                        <a:chOff x="5579044" y="7049770"/>
                        <a:chExt cx="1828800" cy="1828800"/>
                      </a:xfrm>
                    </p:grpSpPr>
                    <p:grpSp>
                      <p:nvGrpSpPr>
                        <p:cNvPr id="180" name="Group 179"/>
                        <p:cNvGrpSpPr/>
                        <p:nvPr userDrawn="1"/>
                      </p:nvGrpSpPr>
                      <p:grpSpPr>
                        <a:xfrm>
                          <a:off x="5579044" y="7049770"/>
                          <a:ext cx="1828800" cy="1828800"/>
                          <a:chOff x="5579044" y="7049770"/>
                          <a:chExt cx="1828800" cy="1828800"/>
                        </a:xfrm>
                      </p:grpSpPr>
                      <p:grpSp>
                        <p:nvGrpSpPr>
                          <p:cNvPr id="182" name="Group 181"/>
                          <p:cNvGrpSpPr/>
                          <p:nvPr userDrawn="1"/>
                        </p:nvGrpSpPr>
                        <p:grpSpPr>
                          <a:xfrm>
                            <a:off x="5579044" y="7049770"/>
                            <a:ext cx="1828800" cy="1828800"/>
                            <a:chOff x="5579044" y="7049770"/>
                            <a:chExt cx="1828800" cy="1828800"/>
                          </a:xfrm>
                        </p:grpSpPr>
                        <p:sp>
                          <p:nvSpPr>
                            <p:cNvPr id="184" name="Oval 183"/>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85" name="Oval 184"/>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83" name="Oval 182"/>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81" name="Oval 180"/>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79" name="Oval 178"/>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77" name="Oval 176"/>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74" name="Oval 173"/>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66" name="Oval 165"/>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67" name="Oval 166"/>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69" name="Oval 168"/>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71" name="Oval 170"/>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72" name="Oval 171"/>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64" name="Oval 163"/>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67" name="Freeform: Shape 66"/>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sp>
        <p:nvSpPr>
          <p:cNvPr id="192" name="Date Placeholder 3"/>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endParaRPr lang="en-US" dirty="0"/>
          </a:p>
        </p:txBody>
      </p:sp>
      <p:grpSp>
        <p:nvGrpSpPr>
          <p:cNvPr id="5" name="Group 4"/>
          <p:cNvGrpSpPr/>
          <p:nvPr userDrawn="1"/>
        </p:nvGrpSpPr>
        <p:grpSpPr>
          <a:xfrm>
            <a:off x="11239499" y="0"/>
            <a:ext cx="1015984" cy="6858000"/>
            <a:chOff x="11239499" y="0"/>
            <a:chExt cx="1015984" cy="6858000"/>
          </a:xfrm>
        </p:grpSpPr>
        <p:sp>
          <p:nvSpPr>
            <p:cNvPr id="8" name="Rectangle 7"/>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fld>
            <a:endParaRPr lang="en-US" dirty="0"/>
          </a:p>
        </p:txBody>
      </p:sp>
      <p:sp>
        <p:nvSpPr>
          <p:cNvPr id="6" name="Content Placeholder 2"/>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Content Placeholder 2"/>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p:cNvGrpSpPr/>
          <p:nvPr userDrawn="1"/>
        </p:nvGrpSpPr>
        <p:grpSpPr>
          <a:xfrm>
            <a:off x="-7411" y="5806395"/>
            <a:ext cx="2870810" cy="1000774"/>
            <a:chOff x="-13699" y="5839164"/>
            <a:chExt cx="2862790" cy="1000774"/>
          </a:xfrm>
        </p:grpSpPr>
        <p:sp>
          <p:nvSpPr>
            <p:cNvPr id="91" name="Freeform: Shape 90"/>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endParaRPr lang="en-US" dirty="0"/>
          </a:p>
        </p:txBody>
      </p:sp>
      <p:sp>
        <p:nvSpPr>
          <p:cNvPr id="10" name="Content Placeholder 2"/>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p:txBody>
      </p:sp>
      <p:sp>
        <p:nvSpPr>
          <p:cNvPr id="6" name="Content Placeholder 2"/>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9" name="Date Placeholder 3"/>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endParaRPr lang="en-US" dirty="0"/>
          </a:p>
        </p:txBody>
      </p:sp>
      <p:sp>
        <p:nvSpPr>
          <p:cNvPr id="27" name="Picture Placeholder 26"/>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endParaRPr lang="en-US" dirty="0"/>
          </a:p>
        </p:txBody>
      </p:sp>
      <p:sp>
        <p:nvSpPr>
          <p:cNvPr id="34" name="Rectangle 33"/>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9" name="Date Placeholder 3"/>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fld>
            <a:endParaRPr lang="en-US" dirty="0"/>
          </a:p>
        </p:txBody>
      </p:sp>
      <p:grpSp>
        <p:nvGrpSpPr>
          <p:cNvPr id="9" name="Group 8"/>
          <p:cNvGrpSpPr/>
          <p:nvPr userDrawn="1"/>
        </p:nvGrpSpPr>
        <p:grpSpPr>
          <a:xfrm>
            <a:off x="-1000" y="0"/>
            <a:ext cx="1015984" cy="6858000"/>
            <a:chOff x="-1000" y="0"/>
            <a:chExt cx="1015984" cy="6858000"/>
          </a:xfrm>
        </p:grpSpPr>
        <p:sp>
          <p:nvSpPr>
            <p:cNvPr id="10" name="Rectangle 9"/>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endParaRPr lang="en-US" dirty="0"/>
          </a:p>
        </p:txBody>
      </p:sp>
      <p:sp>
        <p:nvSpPr>
          <p:cNvPr id="7" name="Rectangle 23"/>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endParaRPr lang="en-US" dirty="0"/>
          </a:p>
          <a:p>
            <a:pPr marL="685800" lvl="1" indent="-228600"/>
            <a:r>
              <a:rPr lang="en-US" dirty="0"/>
              <a:t>Second level</a:t>
            </a:r>
            <a:endParaRPr lang="en-US" dirty="0"/>
          </a:p>
          <a:p>
            <a:pPr marL="1143000" lvl="2" indent="-228600"/>
            <a:r>
              <a:rPr lang="en-US" dirty="0"/>
              <a:t>Third level</a:t>
            </a:r>
            <a:endParaRPr lang="en-US" dirty="0"/>
          </a:p>
          <a:p>
            <a:pPr marL="1600200" lvl="3" indent="-228600"/>
            <a:r>
              <a:rPr lang="en-US" dirty="0"/>
              <a:t>Fourth level</a:t>
            </a:r>
            <a:endParaRPr lang="en-US" dirty="0"/>
          </a:p>
          <a:p>
            <a:pPr marL="2057400" lvl="4" indent="-228600"/>
            <a:r>
              <a:rPr lang="en-US" dirty="0"/>
              <a:t>Fifth level</a:t>
            </a:r>
            <a:endParaRPr lang="en-US" dirty="0"/>
          </a:p>
        </p:txBody>
      </p:sp>
      <p:sp>
        <p:nvSpPr>
          <p:cNvPr id="8" name="Table Placeholder 7"/>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endParaRPr lang="en-US" dirty="0"/>
          </a:p>
        </p:txBody>
      </p:sp>
      <p:sp>
        <p:nvSpPr>
          <p:cNvPr id="3" name="Date Placeholder 3"/>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endParaRPr lang="en-US" dirty="0"/>
          </a:p>
        </p:txBody>
      </p:sp>
      <p:grpSp>
        <p:nvGrpSpPr>
          <p:cNvPr id="10" name="Group 9"/>
          <p:cNvGrpSpPr/>
          <p:nvPr userDrawn="1"/>
        </p:nvGrpSpPr>
        <p:grpSpPr>
          <a:xfrm>
            <a:off x="0" y="0"/>
            <a:ext cx="1014984" cy="6858000"/>
            <a:chOff x="0" y="0"/>
            <a:chExt cx="1014984" cy="6858000"/>
          </a:xfrm>
        </p:grpSpPr>
        <p:sp>
          <p:nvSpPr>
            <p:cNvPr id="33" name="Rectangle 32"/>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Text Placeholder 12"/>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3" name="Date Placeholder 3"/>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endParaRPr lang="en-US" dirty="0"/>
          </a:p>
        </p:txBody>
      </p:sp>
      <p:sp>
        <p:nvSpPr>
          <p:cNvPr id="5" name="Table Placeholder 4"/>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defRPr/>
            </a:pPr>
            <a:r>
              <a:rPr lang="en-US" dirty="0"/>
              <a:t>Click icon to insert table</a:t>
            </a:r>
            <a:endParaRPr lang="en-US" dirty="0"/>
          </a:p>
          <a:p>
            <a:endParaRPr lang="en-US" dirty="0"/>
          </a:p>
        </p:txBody>
      </p:sp>
      <p:sp>
        <p:nvSpPr>
          <p:cNvPr id="7" name="Rectangle 23"/>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0" y="0"/>
            <a:ext cx="6843092" cy="6858000"/>
            <a:chOff x="0" y="0"/>
            <a:chExt cx="6843092" cy="6858000"/>
          </a:xfrm>
        </p:grpSpPr>
        <p:sp>
          <p:nvSpPr>
            <p:cNvPr id="344" name="Rectangle 343"/>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p:cNvGrpSpPr/>
            <p:nvPr userDrawn="1"/>
          </p:nvGrpSpPr>
          <p:grpSpPr>
            <a:xfrm>
              <a:off x="23853" y="2101527"/>
              <a:ext cx="1920240" cy="1920240"/>
              <a:chOff x="5361924" y="7472790"/>
              <a:chExt cx="1828800" cy="1828800"/>
            </a:xfrm>
          </p:grpSpPr>
          <p:grpSp>
            <p:nvGrpSpPr>
              <p:cNvPr id="115" name="Group 114"/>
              <p:cNvGrpSpPr/>
              <p:nvPr userDrawn="1"/>
            </p:nvGrpSpPr>
            <p:grpSpPr>
              <a:xfrm>
                <a:off x="5361924" y="7472790"/>
                <a:ext cx="1828800" cy="1828800"/>
                <a:chOff x="5361924" y="7472790"/>
                <a:chExt cx="1828800" cy="1828800"/>
              </a:xfrm>
            </p:grpSpPr>
            <p:grpSp>
              <p:nvGrpSpPr>
                <p:cNvPr id="99" name="Group 98"/>
                <p:cNvGrpSpPr/>
                <p:nvPr userDrawn="1"/>
              </p:nvGrpSpPr>
              <p:grpSpPr>
                <a:xfrm>
                  <a:off x="5361924" y="7472790"/>
                  <a:ext cx="1828800" cy="1828800"/>
                  <a:chOff x="5388428" y="7173291"/>
                  <a:chExt cx="1828800" cy="1828800"/>
                </a:xfrm>
              </p:grpSpPr>
              <p:grpSp>
                <p:nvGrpSpPr>
                  <p:cNvPr id="96" name="Group 95"/>
                  <p:cNvGrpSpPr/>
                  <p:nvPr userDrawn="1"/>
                </p:nvGrpSpPr>
                <p:grpSpPr>
                  <a:xfrm>
                    <a:off x="5388428" y="7173291"/>
                    <a:ext cx="1828800" cy="1828800"/>
                    <a:chOff x="5388428" y="7173291"/>
                    <a:chExt cx="1828800" cy="1828800"/>
                  </a:xfrm>
                </p:grpSpPr>
                <p:grpSp>
                  <p:nvGrpSpPr>
                    <p:cNvPr id="90" name="Group 89"/>
                    <p:cNvGrpSpPr/>
                    <p:nvPr userDrawn="1"/>
                  </p:nvGrpSpPr>
                  <p:grpSpPr>
                    <a:xfrm>
                      <a:off x="5388428" y="7173291"/>
                      <a:ext cx="1828800" cy="1828800"/>
                      <a:chOff x="5579044" y="7049770"/>
                      <a:chExt cx="1828800" cy="1828800"/>
                    </a:xfrm>
                  </p:grpSpPr>
                  <p:grpSp>
                    <p:nvGrpSpPr>
                      <p:cNvPr id="89" name="Group 88"/>
                      <p:cNvGrpSpPr/>
                      <p:nvPr userDrawn="1"/>
                    </p:nvGrpSpPr>
                    <p:grpSpPr>
                      <a:xfrm>
                        <a:off x="5579044" y="7049770"/>
                        <a:ext cx="1828800" cy="1828800"/>
                        <a:chOff x="5579044" y="7049770"/>
                        <a:chExt cx="1828800" cy="1828800"/>
                      </a:xfrm>
                    </p:grpSpPr>
                    <p:grpSp>
                      <p:nvGrpSpPr>
                        <p:cNvPr id="86" name="Group 85"/>
                        <p:cNvGrpSpPr/>
                        <p:nvPr userDrawn="1"/>
                      </p:nvGrpSpPr>
                      <p:grpSpPr>
                        <a:xfrm>
                          <a:off x="5579044" y="7049770"/>
                          <a:ext cx="1828800" cy="1828800"/>
                          <a:chOff x="5579044" y="7049770"/>
                          <a:chExt cx="1828800" cy="1828800"/>
                        </a:xfrm>
                      </p:grpSpPr>
                      <p:grpSp>
                        <p:nvGrpSpPr>
                          <p:cNvPr id="83" name="Group 82"/>
                          <p:cNvGrpSpPr/>
                          <p:nvPr userDrawn="1"/>
                        </p:nvGrpSpPr>
                        <p:grpSpPr>
                          <a:xfrm>
                            <a:off x="5579044" y="7049770"/>
                            <a:ext cx="1828800" cy="1828800"/>
                            <a:chOff x="5579044" y="7049770"/>
                            <a:chExt cx="1828800" cy="1828800"/>
                          </a:xfrm>
                        </p:grpSpPr>
                        <p:sp>
                          <p:nvSpPr>
                            <p:cNvPr id="78" name="Oval 77"/>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80" name="Oval 79"/>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2" name="Oval 81"/>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5" name="Oval 84"/>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88" name="Oval 87"/>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2" name="Oval 91"/>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5" name="Oval 94"/>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98" name="Oval 97"/>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2" name="Oval 101"/>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5" name="Oval 104"/>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08" name="Oval 107"/>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10" name="Oval 109"/>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13" name="Oval 112"/>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23" name="Freeform: Shape 22"/>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60000"/>
            <a:ext cx="10800000" cy="720000"/>
          </a:xfrm>
        </p:spPr>
        <p:txBody>
          <a:bodyPr wrap="square" lIns="0" tIns="0" rIns="0" bIns="0">
            <a:normAutofit/>
          </a:bodyPr>
          <a:lstStyle>
            <a:lvl1pPr algn="l" fontAlgn="base">
              <a:defRPr sz="3200">
                <a:solidFill>
                  <a:schemeClr val="tx1"/>
                </a:solidFill>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dirty="0"/>
          </a:p>
        </p:txBody>
      </p:sp>
      <p:sp>
        <p:nvSpPr>
          <p:cNvPr id="5" name="灯片编号占位符 4"/>
          <p:cNvSpPr>
            <a:spLocks noGrp="1"/>
          </p:cNvSpPr>
          <p:nvPr>
            <p:ph type="sldNum" sz="quarter" idx="12"/>
            <p:custDataLst>
              <p:tags r:id="rId5"/>
            </p:custDataLst>
          </p:nvPr>
        </p:nvSpPr>
        <p:spPr/>
        <p:txBody>
          <a:bodyPr wrap="square">
            <a:normAutofit/>
          </a:bodyPr>
          <a:lstStyle/>
          <a:p>
            <a:fld id="{49AE70B2-8BF9-45C0-BB95-33D1B9D3A854}"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endParaRPr lang="en-US" dirty="0"/>
          </a:p>
        </p:txBody>
      </p:sp>
      <p:sp>
        <p:nvSpPr>
          <p:cNvPr id="63" name="Picture Placeholder 62"/>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endParaRPr lang="en-US" dirty="0"/>
          </a:p>
        </p:txBody>
      </p:sp>
      <p:grpSp>
        <p:nvGrpSpPr>
          <p:cNvPr id="4" name="Group 3"/>
          <p:cNvGrpSpPr/>
          <p:nvPr userDrawn="1"/>
        </p:nvGrpSpPr>
        <p:grpSpPr>
          <a:xfrm>
            <a:off x="0" y="0"/>
            <a:ext cx="4069439" cy="4828833"/>
            <a:chOff x="0" y="0"/>
            <a:chExt cx="4069439" cy="4828833"/>
          </a:xfrm>
        </p:grpSpPr>
        <p:sp>
          <p:nvSpPr>
            <p:cNvPr id="7" name="Rectangle 6"/>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grpSp>
        <p:nvGrpSpPr>
          <p:cNvPr id="4" name="Group 3"/>
          <p:cNvGrpSpPr/>
          <p:nvPr userDrawn="1"/>
        </p:nvGrpSpPr>
        <p:grpSpPr>
          <a:xfrm>
            <a:off x="0" y="2029167"/>
            <a:ext cx="4069439" cy="4828833"/>
            <a:chOff x="0" y="2029167"/>
            <a:chExt cx="4069439" cy="4828833"/>
          </a:xfrm>
        </p:grpSpPr>
        <p:sp>
          <p:nvSpPr>
            <p:cNvPr id="7" name="Rectangle 6"/>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p:cNvGrpSpPr/>
            <p:nvPr userDrawn="1"/>
          </p:nvGrpSpPr>
          <p:grpSpPr>
            <a:xfrm>
              <a:off x="110109" y="4130046"/>
              <a:ext cx="1920240" cy="1920240"/>
              <a:chOff x="5361924" y="7472790"/>
              <a:chExt cx="1828800" cy="1828800"/>
            </a:xfrm>
          </p:grpSpPr>
          <p:grpSp>
            <p:nvGrpSpPr>
              <p:cNvPr id="20" name="Group 19"/>
              <p:cNvGrpSpPr/>
              <p:nvPr userDrawn="1"/>
            </p:nvGrpSpPr>
            <p:grpSpPr>
              <a:xfrm>
                <a:off x="5361924" y="7472790"/>
                <a:ext cx="1828800" cy="1828800"/>
                <a:chOff x="5361924" y="7472790"/>
                <a:chExt cx="1828800" cy="1828800"/>
              </a:xfrm>
            </p:grpSpPr>
            <p:grpSp>
              <p:nvGrpSpPr>
                <p:cNvPr id="22" name="Group 21"/>
                <p:cNvGrpSpPr/>
                <p:nvPr userDrawn="1"/>
              </p:nvGrpSpPr>
              <p:grpSpPr>
                <a:xfrm>
                  <a:off x="5361924" y="7472790"/>
                  <a:ext cx="1828800" cy="1828800"/>
                  <a:chOff x="5388428" y="7173291"/>
                  <a:chExt cx="1828800" cy="1828800"/>
                </a:xfrm>
              </p:grpSpPr>
              <p:grpSp>
                <p:nvGrpSpPr>
                  <p:cNvPr id="29" name="Group 28"/>
                  <p:cNvGrpSpPr/>
                  <p:nvPr userDrawn="1"/>
                </p:nvGrpSpPr>
                <p:grpSpPr>
                  <a:xfrm>
                    <a:off x="5388428" y="7173291"/>
                    <a:ext cx="1828800" cy="1828800"/>
                    <a:chOff x="5388428" y="7173291"/>
                    <a:chExt cx="1828800" cy="1828800"/>
                  </a:xfrm>
                </p:grpSpPr>
                <p:grpSp>
                  <p:nvGrpSpPr>
                    <p:cNvPr id="31" name="Group 30"/>
                    <p:cNvGrpSpPr/>
                    <p:nvPr userDrawn="1"/>
                  </p:nvGrpSpPr>
                  <p:grpSpPr>
                    <a:xfrm>
                      <a:off x="5388428" y="7173291"/>
                      <a:ext cx="1828800" cy="1828800"/>
                      <a:chOff x="5579044" y="7049770"/>
                      <a:chExt cx="1828800" cy="1828800"/>
                    </a:xfrm>
                  </p:grpSpPr>
                  <p:grpSp>
                    <p:nvGrpSpPr>
                      <p:cNvPr id="33" name="Group 32"/>
                      <p:cNvGrpSpPr/>
                      <p:nvPr userDrawn="1"/>
                    </p:nvGrpSpPr>
                    <p:grpSpPr>
                      <a:xfrm>
                        <a:off x="5579044" y="7049770"/>
                        <a:ext cx="1828800" cy="1828800"/>
                        <a:chOff x="5579044" y="7049770"/>
                        <a:chExt cx="1828800" cy="1828800"/>
                      </a:xfrm>
                    </p:grpSpPr>
                    <p:grpSp>
                      <p:nvGrpSpPr>
                        <p:cNvPr id="35" name="Group 34"/>
                        <p:cNvGrpSpPr/>
                        <p:nvPr userDrawn="1"/>
                      </p:nvGrpSpPr>
                      <p:grpSpPr>
                        <a:xfrm>
                          <a:off x="5579044" y="7049770"/>
                          <a:ext cx="1828800" cy="1828800"/>
                          <a:chOff x="5579044" y="7049770"/>
                          <a:chExt cx="1828800" cy="1828800"/>
                        </a:xfrm>
                      </p:grpSpPr>
                      <p:grpSp>
                        <p:nvGrpSpPr>
                          <p:cNvPr id="37" name="Group 36"/>
                          <p:cNvGrpSpPr/>
                          <p:nvPr userDrawn="1"/>
                        </p:nvGrpSpPr>
                        <p:grpSpPr>
                          <a:xfrm>
                            <a:off x="5579044" y="7049770"/>
                            <a:ext cx="1828800" cy="1828800"/>
                            <a:chOff x="5579044" y="7049770"/>
                            <a:chExt cx="1828800" cy="1828800"/>
                          </a:xfrm>
                        </p:grpSpPr>
                        <p:sp>
                          <p:nvSpPr>
                            <p:cNvPr id="39" name="Oval 38"/>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0" name="Oval 39"/>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38" name="Oval 37"/>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36" name="Oval 35"/>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34" name="Oval 33"/>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32" name="Oval 31"/>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30" name="Oval 29"/>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24" name="Oval 23"/>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5" name="Oval 24"/>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6" name="Oval 25"/>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7" name="Oval 26"/>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28" name="Oval 27"/>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21" name="Oval 20"/>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41" name="Rectangle 40"/>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endParaRPr lang="en-US" dirty="0"/>
          </a:p>
        </p:txBody>
      </p:sp>
      <p:grpSp>
        <p:nvGrpSpPr>
          <p:cNvPr id="3" name="Group 2"/>
          <p:cNvGrpSpPr/>
          <p:nvPr userDrawn="1"/>
        </p:nvGrpSpPr>
        <p:grpSpPr>
          <a:xfrm>
            <a:off x="8127476" y="-9144"/>
            <a:ext cx="4069095" cy="6867144"/>
            <a:chOff x="8127476" y="-9144"/>
            <a:chExt cx="4069095" cy="6867144"/>
          </a:xfrm>
        </p:grpSpPr>
        <p:sp>
          <p:nvSpPr>
            <p:cNvPr id="11" name="Rectangle 10"/>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p:cNvGrpSpPr/>
            <p:nvPr userDrawn="1"/>
          </p:nvGrpSpPr>
          <p:grpSpPr>
            <a:xfrm>
              <a:off x="8227718" y="2092719"/>
              <a:ext cx="1920240" cy="1920240"/>
              <a:chOff x="5361924" y="7472790"/>
              <a:chExt cx="1828800" cy="1828800"/>
            </a:xfrm>
          </p:grpSpPr>
          <p:grpSp>
            <p:nvGrpSpPr>
              <p:cNvPr id="41" name="Group 40"/>
              <p:cNvGrpSpPr/>
              <p:nvPr userDrawn="1"/>
            </p:nvGrpSpPr>
            <p:grpSpPr>
              <a:xfrm>
                <a:off x="5361924" y="7472790"/>
                <a:ext cx="1828800" cy="1828800"/>
                <a:chOff x="5361924" y="7472790"/>
                <a:chExt cx="1828800" cy="1828800"/>
              </a:xfrm>
            </p:grpSpPr>
            <p:grpSp>
              <p:nvGrpSpPr>
                <p:cNvPr id="43" name="Group 42"/>
                <p:cNvGrpSpPr/>
                <p:nvPr userDrawn="1"/>
              </p:nvGrpSpPr>
              <p:grpSpPr>
                <a:xfrm>
                  <a:off x="5361924" y="7472790"/>
                  <a:ext cx="1828800" cy="1828800"/>
                  <a:chOff x="5388428" y="7173291"/>
                  <a:chExt cx="1828800" cy="1828800"/>
                </a:xfrm>
              </p:grpSpPr>
              <p:grpSp>
                <p:nvGrpSpPr>
                  <p:cNvPr id="49" name="Group 48"/>
                  <p:cNvGrpSpPr/>
                  <p:nvPr userDrawn="1"/>
                </p:nvGrpSpPr>
                <p:grpSpPr>
                  <a:xfrm>
                    <a:off x="5388428" y="7173291"/>
                    <a:ext cx="1828800" cy="1828800"/>
                    <a:chOff x="5388428" y="7173291"/>
                    <a:chExt cx="1828800" cy="1828800"/>
                  </a:xfrm>
                </p:grpSpPr>
                <p:grpSp>
                  <p:nvGrpSpPr>
                    <p:cNvPr id="51" name="Group 50"/>
                    <p:cNvGrpSpPr/>
                    <p:nvPr userDrawn="1"/>
                  </p:nvGrpSpPr>
                  <p:grpSpPr>
                    <a:xfrm>
                      <a:off x="5388428" y="7173291"/>
                      <a:ext cx="1828800" cy="1828800"/>
                      <a:chOff x="5579044" y="7049770"/>
                      <a:chExt cx="1828800" cy="1828800"/>
                    </a:xfrm>
                  </p:grpSpPr>
                  <p:grpSp>
                    <p:nvGrpSpPr>
                      <p:cNvPr id="53" name="Group 52"/>
                      <p:cNvGrpSpPr/>
                      <p:nvPr userDrawn="1"/>
                    </p:nvGrpSpPr>
                    <p:grpSpPr>
                      <a:xfrm>
                        <a:off x="5579044" y="7049770"/>
                        <a:ext cx="1828800" cy="1828800"/>
                        <a:chOff x="5579044" y="7049770"/>
                        <a:chExt cx="1828800" cy="1828800"/>
                      </a:xfrm>
                    </p:grpSpPr>
                    <p:grpSp>
                      <p:nvGrpSpPr>
                        <p:cNvPr id="55" name="Group 54"/>
                        <p:cNvGrpSpPr/>
                        <p:nvPr userDrawn="1"/>
                      </p:nvGrpSpPr>
                      <p:grpSpPr>
                        <a:xfrm>
                          <a:off x="5579044" y="7049770"/>
                          <a:ext cx="1828800" cy="1828800"/>
                          <a:chOff x="5579044" y="7049770"/>
                          <a:chExt cx="1828800" cy="1828800"/>
                        </a:xfrm>
                      </p:grpSpPr>
                      <p:grpSp>
                        <p:nvGrpSpPr>
                          <p:cNvPr id="57" name="Group 56"/>
                          <p:cNvGrpSpPr/>
                          <p:nvPr userDrawn="1"/>
                        </p:nvGrpSpPr>
                        <p:grpSpPr>
                          <a:xfrm>
                            <a:off x="5579044" y="7049770"/>
                            <a:ext cx="1828800" cy="1828800"/>
                            <a:chOff x="5579044" y="7049770"/>
                            <a:chExt cx="1828800" cy="1828800"/>
                          </a:xfrm>
                        </p:grpSpPr>
                        <p:sp>
                          <p:nvSpPr>
                            <p:cNvPr id="59" name="Oval 58"/>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60" name="Oval 59"/>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8" name="Oval 57"/>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6" name="Oval 55"/>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4" name="Oval 53"/>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2" name="Oval 51"/>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50" name="Oval 49"/>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44" name="Oval 43"/>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5" name="Oval 44"/>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6" name="Oval 45"/>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7" name="Oval 46"/>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48" name="Oval 47"/>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42" name="Oval 41"/>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61" name="Rectangle 60"/>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fld>
            <a:endParaRPr lang="en-US" dirty="0"/>
          </a:p>
        </p:txBody>
      </p:sp>
      <p:sp>
        <p:nvSpPr>
          <p:cNvPr id="4" name="Content Placeholder 2"/>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45" y="-4303"/>
            <a:ext cx="7252590" cy="6862680"/>
            <a:chOff x="-3045" y="-4303"/>
            <a:chExt cx="7252590" cy="6862680"/>
          </a:xfrm>
        </p:grpSpPr>
        <p:sp>
          <p:nvSpPr>
            <p:cNvPr id="34" name="Rectangle 33"/>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1" fmla="*/ 0 w 1828800"/>
                <a:gd name="connsiteY0-2" fmla="*/ 0 h 1828800"/>
                <a:gd name="connsiteX1-3" fmla="*/ 1828800 w 1828800"/>
                <a:gd name="connsiteY1-4" fmla="*/ 1828800 h 1828800"/>
                <a:gd name="connsiteX2-5" fmla="*/ 0 w 1828800"/>
                <a:gd name="connsiteY2-6" fmla="*/ 1828800 h 1828800"/>
                <a:gd name="connsiteX3-7" fmla="*/ 0 w 1828800"/>
                <a:gd name="connsiteY3-8" fmla="*/ 0 h 1828800"/>
              </a:gdLst>
              <a:ahLst/>
              <a:cxnLst>
                <a:cxn ang="0">
                  <a:pos x="connsiteX0-1" y="connsiteY0-2"/>
                </a:cxn>
                <a:cxn ang="0">
                  <a:pos x="connsiteX1-3" y="connsiteY1-4"/>
                </a:cxn>
                <a:cxn ang="0">
                  <a:pos x="connsiteX2-5" y="connsiteY2-6"/>
                </a:cxn>
                <a:cxn ang="0">
                  <a:pos x="connsiteX3-7" y="connsiteY3-8"/>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p:cNvGrpSpPr/>
            <p:nvPr userDrawn="1"/>
          </p:nvGrpSpPr>
          <p:grpSpPr>
            <a:xfrm>
              <a:off x="4433" y="4836676"/>
              <a:ext cx="1965960" cy="1965960"/>
              <a:chOff x="5361924" y="7472790"/>
              <a:chExt cx="1828800" cy="1828800"/>
            </a:xfrm>
          </p:grpSpPr>
          <p:grpSp>
            <p:nvGrpSpPr>
              <p:cNvPr id="163" name="Group 162"/>
              <p:cNvGrpSpPr/>
              <p:nvPr userDrawn="1"/>
            </p:nvGrpSpPr>
            <p:grpSpPr>
              <a:xfrm>
                <a:off x="5361924" y="7472790"/>
                <a:ext cx="1828800" cy="1828800"/>
                <a:chOff x="5361924" y="7472790"/>
                <a:chExt cx="1828800" cy="1828800"/>
              </a:xfrm>
            </p:grpSpPr>
            <p:grpSp>
              <p:nvGrpSpPr>
                <p:cNvPr id="165" name="Group 164"/>
                <p:cNvGrpSpPr/>
                <p:nvPr userDrawn="1"/>
              </p:nvGrpSpPr>
              <p:grpSpPr>
                <a:xfrm>
                  <a:off x="5361924" y="7472790"/>
                  <a:ext cx="1828800" cy="1828800"/>
                  <a:chOff x="5388428" y="7173291"/>
                  <a:chExt cx="1828800" cy="1828800"/>
                </a:xfrm>
              </p:grpSpPr>
              <p:grpSp>
                <p:nvGrpSpPr>
                  <p:cNvPr id="173" name="Group 172"/>
                  <p:cNvGrpSpPr/>
                  <p:nvPr userDrawn="1"/>
                </p:nvGrpSpPr>
                <p:grpSpPr>
                  <a:xfrm>
                    <a:off x="5388428" y="7173291"/>
                    <a:ext cx="1828800" cy="1828800"/>
                    <a:chOff x="5388428" y="7173291"/>
                    <a:chExt cx="1828800" cy="1828800"/>
                  </a:xfrm>
                </p:grpSpPr>
                <p:grpSp>
                  <p:nvGrpSpPr>
                    <p:cNvPr id="176" name="Group 175"/>
                    <p:cNvGrpSpPr/>
                    <p:nvPr userDrawn="1"/>
                  </p:nvGrpSpPr>
                  <p:grpSpPr>
                    <a:xfrm>
                      <a:off x="5388428" y="7173291"/>
                      <a:ext cx="1828800" cy="1828800"/>
                      <a:chOff x="5579044" y="7049770"/>
                      <a:chExt cx="1828800" cy="1828800"/>
                    </a:xfrm>
                  </p:grpSpPr>
                  <p:grpSp>
                    <p:nvGrpSpPr>
                      <p:cNvPr id="178" name="Group 177"/>
                      <p:cNvGrpSpPr/>
                      <p:nvPr userDrawn="1"/>
                    </p:nvGrpSpPr>
                    <p:grpSpPr>
                      <a:xfrm>
                        <a:off x="5579044" y="7049770"/>
                        <a:ext cx="1828800" cy="1828800"/>
                        <a:chOff x="5579044" y="7049770"/>
                        <a:chExt cx="1828800" cy="1828800"/>
                      </a:xfrm>
                    </p:grpSpPr>
                    <p:grpSp>
                      <p:nvGrpSpPr>
                        <p:cNvPr id="180" name="Group 179"/>
                        <p:cNvGrpSpPr/>
                        <p:nvPr userDrawn="1"/>
                      </p:nvGrpSpPr>
                      <p:grpSpPr>
                        <a:xfrm>
                          <a:off x="5579044" y="7049770"/>
                          <a:ext cx="1828800" cy="1828800"/>
                          <a:chOff x="5579044" y="7049770"/>
                          <a:chExt cx="1828800" cy="1828800"/>
                        </a:xfrm>
                      </p:grpSpPr>
                      <p:grpSp>
                        <p:nvGrpSpPr>
                          <p:cNvPr id="182" name="Group 181"/>
                          <p:cNvGrpSpPr/>
                          <p:nvPr userDrawn="1"/>
                        </p:nvGrpSpPr>
                        <p:grpSpPr>
                          <a:xfrm>
                            <a:off x="5579044" y="7049770"/>
                            <a:ext cx="1828800" cy="1828800"/>
                            <a:chOff x="5579044" y="7049770"/>
                            <a:chExt cx="1828800" cy="1828800"/>
                          </a:xfrm>
                        </p:grpSpPr>
                        <p:sp>
                          <p:nvSpPr>
                            <p:cNvPr id="184" name="Oval 183"/>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85" name="Oval 184"/>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83" name="Oval 182"/>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81" name="Oval 180"/>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79" name="Oval 178"/>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77" name="Oval 176"/>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74" name="Oval 173"/>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66" name="Oval 165"/>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67" name="Oval 166"/>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69" name="Oval 168"/>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71" name="Oval 170"/>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sp>
              <p:nvSpPr>
                <p:cNvPr id="172" name="Oval 171"/>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164" name="Oval 163"/>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US" dirty="0"/>
              </a:p>
            </p:txBody>
          </p:sp>
        </p:grpSp>
        <p:sp>
          <p:nvSpPr>
            <p:cNvPr id="67" name="Freeform: Shape 66"/>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endParaRPr lang="en-US" dirty="0"/>
          </a:p>
        </p:txBody>
      </p:sp>
      <p:sp>
        <p:nvSpPr>
          <p:cNvPr id="3" name="Subtitle 2"/>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sp>
        <p:nvSpPr>
          <p:cNvPr id="192" name="Date Placeholder 3"/>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endParaRPr lang="en-US" dirty="0"/>
          </a:p>
        </p:txBody>
      </p:sp>
      <p:grpSp>
        <p:nvGrpSpPr>
          <p:cNvPr id="5" name="Group 4"/>
          <p:cNvGrpSpPr/>
          <p:nvPr userDrawn="1"/>
        </p:nvGrpSpPr>
        <p:grpSpPr>
          <a:xfrm>
            <a:off x="11239499" y="0"/>
            <a:ext cx="1015984" cy="6858000"/>
            <a:chOff x="11239499" y="0"/>
            <a:chExt cx="1015984" cy="6858000"/>
          </a:xfrm>
        </p:grpSpPr>
        <p:sp>
          <p:nvSpPr>
            <p:cNvPr id="8" name="Rectangle 7"/>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fld>
            <a:endParaRPr lang="en-US" dirty="0"/>
          </a:p>
        </p:txBody>
      </p:sp>
      <p:sp>
        <p:nvSpPr>
          <p:cNvPr id="6" name="Content Placeholder 2"/>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Content Placeholder 2"/>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p:cNvGrpSpPr/>
          <p:nvPr userDrawn="1"/>
        </p:nvGrpSpPr>
        <p:grpSpPr>
          <a:xfrm>
            <a:off x="-7411" y="5806395"/>
            <a:ext cx="2870810" cy="1000774"/>
            <a:chOff x="-13699" y="5839164"/>
            <a:chExt cx="2862790" cy="1000774"/>
          </a:xfrm>
        </p:grpSpPr>
        <p:sp>
          <p:nvSpPr>
            <p:cNvPr id="91" name="Freeform: Shape 90"/>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endParaRPr lang="en-US" dirty="0"/>
          </a:p>
        </p:txBody>
      </p:sp>
      <p:sp>
        <p:nvSpPr>
          <p:cNvPr id="10" name="Content Placeholder 2"/>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p:txBody>
      </p:sp>
      <p:sp>
        <p:nvSpPr>
          <p:cNvPr id="6" name="Content Placeholder 2"/>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9" name="Date Placeholder 3"/>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endParaRPr lang="en-US" dirty="0"/>
          </a:p>
        </p:txBody>
      </p:sp>
      <p:sp>
        <p:nvSpPr>
          <p:cNvPr id="27" name="Picture Placeholder 26"/>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endParaRPr lang="en-US" dirty="0"/>
          </a:p>
        </p:txBody>
      </p:sp>
      <p:sp>
        <p:nvSpPr>
          <p:cNvPr id="34" name="Rectangle 33"/>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9" name="Date Placeholder 3"/>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fld>
            <a:endParaRPr lang="en-US" dirty="0"/>
          </a:p>
        </p:txBody>
      </p:sp>
      <p:grpSp>
        <p:nvGrpSpPr>
          <p:cNvPr id="9" name="Group 8"/>
          <p:cNvGrpSpPr/>
          <p:nvPr userDrawn="1"/>
        </p:nvGrpSpPr>
        <p:grpSpPr>
          <a:xfrm>
            <a:off x="-1000" y="0"/>
            <a:ext cx="1015984" cy="6858000"/>
            <a:chOff x="-1000" y="0"/>
            <a:chExt cx="1015984" cy="6858000"/>
          </a:xfrm>
        </p:grpSpPr>
        <p:sp>
          <p:nvSpPr>
            <p:cNvPr id="10" name="Rectangle 9"/>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1" fmla="*/ 0 w 2029968"/>
              <a:gd name="connsiteY0-2" fmla="*/ 0 h 2029968"/>
              <a:gd name="connsiteX1-3" fmla="*/ 2029968 w 2029968"/>
              <a:gd name="connsiteY1-4" fmla="*/ 2029968 h 2029968"/>
              <a:gd name="connsiteX2-5" fmla="*/ 0 w 2029968"/>
              <a:gd name="connsiteY2-6" fmla="*/ 2029968 h 2029968"/>
              <a:gd name="connsiteX3-7" fmla="*/ 0 w 2029968"/>
              <a:gd name="connsiteY3-8" fmla="*/ 0 h 2029968"/>
            </a:gdLst>
            <a:ahLst/>
            <a:cxnLst>
              <a:cxn ang="0">
                <a:pos x="connsiteX0-1" y="connsiteY0-2"/>
              </a:cxn>
              <a:cxn ang="0">
                <a:pos x="connsiteX1-3" y="connsiteY1-4"/>
              </a:cxn>
              <a:cxn ang="0">
                <a:pos x="connsiteX2-5" y="connsiteY2-6"/>
              </a:cxn>
              <a:cxn ang="0">
                <a:pos x="connsiteX3-7" y="connsiteY3-8"/>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3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2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4772" y="677918"/>
            <a:ext cx="6856292" cy="3590596"/>
          </a:xfrm>
        </p:spPr>
        <p:txBody>
          <a:bodyPr>
            <a:normAutofit/>
          </a:bodyPr>
          <a:lstStyle/>
          <a:p>
            <a:r>
              <a:rPr lang="en-US" dirty="0"/>
              <a:t>Clustering algorithms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896112"/>
            <a:ext cx="6272980" cy="563978"/>
          </a:xfrm>
        </p:spPr>
        <p:txBody>
          <a:bodyPr>
            <a:normAutofit fontScale="90000"/>
          </a:bodyPr>
          <a:lstStyle/>
          <a:p>
            <a:r>
              <a:rPr lang="en-US" dirty="0">
                <a:latin typeface="Times New Roman" panose="02020603050405020304" charset="0"/>
                <a:cs typeface="Times New Roman" panose="02020603050405020304" charset="0"/>
              </a:rPr>
              <a:t>Density Based</a:t>
            </a:r>
            <a:endParaRPr lang="en-US" dirty="0">
              <a:latin typeface="Times New Roman" panose="02020603050405020304" charset="0"/>
              <a:cs typeface="Times New Roman" panose="02020603050405020304" charset="0"/>
            </a:endParaRPr>
          </a:p>
        </p:txBody>
      </p:sp>
      <p:sp>
        <p:nvSpPr>
          <p:cNvPr id="3" name="Content Placeholder 2"/>
          <p:cNvSpPr>
            <a:spLocks noGrp="1"/>
          </p:cNvSpPr>
          <p:nvPr>
            <p:ph sz="half" idx="14"/>
          </p:nvPr>
        </p:nvSpPr>
        <p:spPr>
          <a:xfrm>
            <a:off x="762001" y="1460090"/>
            <a:ext cx="6479457" cy="1968910"/>
          </a:xfrm>
        </p:spPr>
        <p:txBody>
          <a:bodyPr vert="horz" lIns="91440" tIns="45720" rIns="91440" bIns="45720" rtlCol="0" anchor="t">
            <a:normAutofit/>
          </a:bodyPr>
          <a:lstStyle/>
          <a:p>
            <a:endParaRPr lang="en-US" sz="2000" b="0" i="0" dirty="0">
              <a:effectLst/>
              <a:latin typeface="Times New Roman" panose="02020603050405020304" charset="0"/>
              <a:cs typeface="Times New Roman" panose="02020603050405020304" charset="0"/>
            </a:endParaRPr>
          </a:p>
          <a:p>
            <a:r>
              <a:rPr lang="en-US" sz="2000" b="0" i="0" dirty="0">
                <a:effectLst/>
                <a:latin typeface="Times New Roman" panose="02020603050405020304" charset="0"/>
                <a:cs typeface="Times New Roman" panose="02020603050405020304" charset="0"/>
              </a:rPr>
              <a:t>Data is grouped by areas of high concentrations of data points surrounded by areas of low concentrations of data points</a:t>
            </a:r>
            <a:r>
              <a:rPr lang="en-US" sz="2000" b="0" i="0" dirty="0">
                <a:effectLst/>
                <a:highlight>
                  <a:srgbClr val="C0C0C0"/>
                </a:highlight>
                <a:latin typeface="Times New Roman" panose="02020603050405020304" charset="0"/>
                <a:cs typeface="Times New Roman" panose="02020603050405020304" charset="0"/>
              </a:rPr>
              <a:t>.</a:t>
            </a:r>
            <a:endParaRPr lang="en-US" sz="2000" b="0" i="0" dirty="0">
              <a:effectLst/>
              <a:highlight>
                <a:srgbClr val="C0C0C0"/>
              </a:highlight>
              <a:latin typeface="Times New Roman" panose="02020603050405020304" charset="0"/>
              <a:cs typeface="Times New Roman" panose="02020603050405020304" charset="0"/>
            </a:endParaRPr>
          </a:p>
          <a:p>
            <a:endParaRPr lang="en-US" sz="2000" dirty="0">
              <a:latin typeface="Times New Roman" panose="02020603050405020304" charset="0"/>
              <a:cs typeface="Times New Roman" panose="02020603050405020304" charset="0"/>
            </a:endParaRPr>
          </a:p>
          <a:p>
            <a:r>
              <a:rPr lang="en-US" sz="2000" b="0" i="0" dirty="0">
                <a:effectLst/>
                <a:latin typeface="Times New Roman" panose="02020603050405020304" charset="0"/>
                <a:cs typeface="Times New Roman" panose="02020603050405020304" charset="0"/>
              </a:rPr>
              <a:t> Clusters can be any shape. </a:t>
            </a:r>
            <a:endParaRPr lang="en-US" sz="2000" b="0" i="0" dirty="0">
              <a:effectLst/>
              <a:latin typeface="Times New Roman" panose="02020603050405020304" charset="0"/>
              <a:cs typeface="Times New Roman" panose="02020603050405020304" charset="0"/>
            </a:endParaRPr>
          </a:p>
        </p:txBody>
      </p:sp>
      <p:sp>
        <p:nvSpPr>
          <p:cNvPr id="6" name="Slide Number Placeholder 5"/>
          <p:cNvSpPr>
            <a:spLocks noGrp="1"/>
          </p:cNvSpPr>
          <p:nvPr>
            <p:ph type="sldNum" sz="quarter" idx="12"/>
          </p:nvPr>
        </p:nvSpPr>
        <p:spPr/>
        <p:txBody>
          <a:bodyPr/>
          <a:lstStyle/>
          <a:p>
            <a:fld id="{B5CEABB6-07DC-46E8-9B57-56EC44A396E5}" type="slidenum">
              <a:rPr lang="en-US" smtClean="0"/>
            </a:fld>
            <a:endParaRPr lang="en-US"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1" y="3725197"/>
            <a:ext cx="6325852" cy="3132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5CEABB6-07DC-46E8-9B57-56EC44A396E5}" type="slidenum">
              <a:rPr lang="en-US" smtClean="0">
                <a:latin typeface="Times New Roman" panose="02020603050405020304" charset="0"/>
                <a:cs typeface="Times New Roman" panose="02020603050405020304" charset="0"/>
              </a:rPr>
            </a:fld>
            <a:endParaRPr lang="en-US" dirty="0" smtClean="0">
              <a:latin typeface="Times New Roman" panose="02020603050405020304" charset="0"/>
              <a:cs typeface="Times New Roman" panose="02020603050405020304" charset="0"/>
            </a:endParaRPr>
          </a:p>
        </p:txBody>
      </p:sp>
      <p:sp>
        <p:nvSpPr>
          <p:cNvPr id="4" name="Content Placeholder 3"/>
          <p:cNvSpPr>
            <a:spLocks noGrp="1"/>
          </p:cNvSpPr>
          <p:nvPr>
            <p:ph sz="half" idx="14"/>
          </p:nvPr>
        </p:nvSpPr>
        <p:spPr>
          <a:xfrm>
            <a:off x="762000" y="634181"/>
            <a:ext cx="8293509" cy="5720899"/>
          </a:xfrm>
        </p:spPr>
        <p:txBody>
          <a:bodyPr/>
          <a:lstStyle/>
          <a:p>
            <a:endParaRPr lang="en-US" sz="2000" dirty="0">
              <a:latin typeface="Times New Roman" panose="02020603050405020304" charset="0"/>
              <a:cs typeface="Times New Roman" panose="02020603050405020304" charset="0"/>
            </a:endParaRPr>
          </a:p>
          <a:p>
            <a:r>
              <a:rPr lang="en-US" sz="2800" dirty="0">
                <a:latin typeface="Times New Roman" panose="02020603050405020304" charset="0"/>
                <a:cs typeface="Times New Roman" panose="02020603050405020304" charset="0"/>
              </a:rPr>
              <a:t>DBSCAN Algorithm</a:t>
            </a:r>
            <a:endParaRPr lang="en-US" sz="2800" dirty="0">
              <a:latin typeface="Times New Roman" panose="02020603050405020304" charset="0"/>
              <a:cs typeface="Times New Roman" panose="02020603050405020304" charset="0"/>
            </a:endParaRPr>
          </a:p>
          <a:p>
            <a:br>
              <a:rPr lang="en-US" sz="1800" dirty="0">
                <a:latin typeface="Times New Roman" panose="02020603050405020304" charset="0"/>
                <a:cs typeface="Times New Roman" panose="02020603050405020304" charset="0"/>
              </a:rPr>
            </a:br>
            <a:r>
              <a:rPr lang="en-US" sz="1800" cap="none" dirty="0">
                <a:latin typeface="Times New Roman" panose="02020603050405020304" charset="0"/>
                <a:cs typeface="Times New Roman" panose="02020603050405020304" charset="0"/>
              </a:rPr>
              <a:t> </a:t>
            </a:r>
            <a:r>
              <a:rPr lang="en-US" sz="1600" cap="none" dirty="0">
                <a:solidFill>
                  <a:schemeClr val="tx1"/>
                </a:solidFill>
                <a:latin typeface="Times New Roman" panose="02020603050405020304" charset="0"/>
                <a:cs typeface="Times New Roman" panose="02020603050405020304" charset="0"/>
              </a:rPr>
              <a:t>Data points movement based on Euclidean distance</a:t>
            </a:r>
            <a:endParaRPr lang="en-US" sz="1600" cap="none" dirty="0">
              <a:solidFill>
                <a:schemeClr val="tx1"/>
              </a:solidFill>
              <a:latin typeface="Times New Roman" panose="02020603050405020304" charset="0"/>
              <a:cs typeface="Times New Roman" panose="02020603050405020304" charset="0"/>
            </a:endParaRPr>
          </a:p>
          <a:p>
            <a:endParaRPr lang="en-US" sz="1600" dirty="0">
              <a:latin typeface="Times New Roman" panose="02020603050405020304" charset="0"/>
              <a:cs typeface="Times New Roman" panose="02020603050405020304" charset="0"/>
            </a:endParaRPr>
          </a:p>
          <a:p>
            <a:r>
              <a:rPr lang="en-US" sz="1600" dirty="0">
                <a:latin typeface="Times New Roman" panose="02020603050405020304" charset="0"/>
                <a:cs typeface="Times New Roman" panose="02020603050405020304" charset="0"/>
              </a:rPr>
              <a:t>Python implementation</a:t>
            </a:r>
            <a:endParaRPr lang="en-US" sz="1600" cap="none" dirty="0">
              <a:latin typeface="Times New Roman" panose="02020603050405020304" charset="0"/>
              <a:cs typeface="Times New Roman" panose="02020603050405020304" charset="0"/>
            </a:endParaRPr>
          </a:p>
          <a:p>
            <a:r>
              <a:rPr lang="en-US" sz="1600" b="0" i="0" dirty="0">
                <a:solidFill>
                  <a:srgbClr val="00B050"/>
                </a:solidFill>
                <a:effectLst/>
                <a:latin typeface="Times New Roman" panose="02020603050405020304" charset="0"/>
                <a:cs typeface="Times New Roman" panose="02020603050405020304" charset="0"/>
              </a:rPr>
              <a:t>from </a:t>
            </a:r>
            <a:r>
              <a:rPr lang="en-US" sz="1600" b="0" i="0" dirty="0" err="1">
                <a:solidFill>
                  <a:srgbClr val="00B050"/>
                </a:solidFill>
                <a:effectLst/>
                <a:latin typeface="Times New Roman" panose="02020603050405020304" charset="0"/>
                <a:cs typeface="Times New Roman" panose="02020603050405020304" charset="0"/>
              </a:rPr>
              <a:t>sklearn.cluster</a:t>
            </a:r>
            <a:r>
              <a:rPr lang="en-US" sz="1600" b="0" i="0" dirty="0">
                <a:solidFill>
                  <a:srgbClr val="00B050"/>
                </a:solidFill>
                <a:effectLst/>
                <a:latin typeface="Times New Roman" panose="02020603050405020304" charset="0"/>
                <a:cs typeface="Times New Roman" panose="02020603050405020304" charset="0"/>
              </a:rPr>
              <a:t> import DBSCAN</a:t>
            </a:r>
            <a:endParaRPr lang="en-US" sz="1600" cap="none" dirty="0">
              <a:solidFill>
                <a:srgbClr val="00B050"/>
              </a:solidFill>
              <a:latin typeface="Times New Roman" panose="02020603050405020304" charset="0"/>
              <a:cs typeface="Times New Roman" panose="02020603050405020304" charset="0"/>
            </a:endParaRPr>
          </a:p>
          <a:p>
            <a:r>
              <a:rPr lang="en-US" b="0" i="0" dirty="0" err="1">
                <a:solidFill>
                  <a:srgbClr val="00B050"/>
                </a:solidFill>
                <a:effectLst/>
                <a:latin typeface="Times New Roman" panose="02020603050405020304" charset="0"/>
                <a:cs typeface="Times New Roman" panose="02020603050405020304" charset="0"/>
              </a:rPr>
              <a:t>db</a:t>
            </a:r>
            <a:r>
              <a:rPr lang="en-US" b="0" i="0" dirty="0">
                <a:solidFill>
                  <a:srgbClr val="00B050"/>
                </a:solidFill>
                <a:effectLst/>
                <a:latin typeface="Times New Roman" panose="02020603050405020304" charset="0"/>
                <a:cs typeface="Times New Roman" panose="02020603050405020304" charset="0"/>
              </a:rPr>
              <a:t> = DBSCAN(eps=0.3, </a:t>
            </a:r>
            <a:r>
              <a:rPr lang="en-US" b="0" i="0" dirty="0" err="1">
                <a:solidFill>
                  <a:srgbClr val="00B050"/>
                </a:solidFill>
                <a:effectLst/>
                <a:latin typeface="Times New Roman" panose="02020603050405020304" charset="0"/>
                <a:cs typeface="Times New Roman" panose="02020603050405020304" charset="0"/>
              </a:rPr>
              <a:t>min_samples</a:t>
            </a:r>
            <a:r>
              <a:rPr lang="en-US" b="0" i="0" dirty="0">
                <a:solidFill>
                  <a:srgbClr val="00B050"/>
                </a:solidFill>
                <a:effectLst/>
                <a:latin typeface="Times New Roman" panose="02020603050405020304" charset="0"/>
                <a:cs typeface="Times New Roman" panose="02020603050405020304" charset="0"/>
              </a:rPr>
              <a:t>=10).fit(X)</a:t>
            </a:r>
            <a:br>
              <a:rPr lang="en-US" sz="1800" dirty="0">
                <a:latin typeface="Times New Roman" panose="02020603050405020304" charset="0"/>
                <a:cs typeface="Times New Roman" panose="02020603050405020304" charset="0"/>
              </a:rPr>
            </a:br>
            <a:br>
              <a:rPr lang="en-US" sz="1800" dirty="0">
                <a:latin typeface="Times New Roman" panose="02020603050405020304" charset="0"/>
                <a:cs typeface="Times New Roman" panose="02020603050405020304" charset="0"/>
              </a:rPr>
            </a:br>
            <a:endParaRPr lang="en-US" dirty="0">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5CEABB6-07DC-46E8-9B57-56EC44A396E5}" type="slidenum">
              <a:rPr lang="en-US" smtClean="0"/>
            </a:fld>
            <a:endParaRPr lang="en-US" dirty="0"/>
          </a:p>
        </p:txBody>
      </p:sp>
      <p:sp>
        <p:nvSpPr>
          <p:cNvPr id="4" name="Content Placeholder 3"/>
          <p:cNvSpPr>
            <a:spLocks noGrp="1"/>
          </p:cNvSpPr>
          <p:nvPr>
            <p:ph sz="half" idx="14"/>
          </p:nvPr>
        </p:nvSpPr>
        <p:spPr>
          <a:xfrm>
            <a:off x="762001" y="693174"/>
            <a:ext cx="6597372" cy="5661906"/>
          </a:xfrm>
        </p:spPr>
        <p:txBody>
          <a:bodyPr/>
          <a:lstStyle/>
          <a:p>
            <a:r>
              <a:rPr lang="en-US" b="1" i="0" dirty="0">
                <a:solidFill>
                  <a:srgbClr val="273239"/>
                </a:solidFill>
                <a:effectLst/>
                <a:highlight>
                  <a:srgbClr val="FFFFFF"/>
                </a:highlight>
                <a:latin typeface="Times New Roman" panose="02020603050405020304" charset="0"/>
                <a:cs typeface="Times New Roman" panose="02020603050405020304" charset="0"/>
              </a:rPr>
              <a:t>Difference Between DBSCAN and K-Means.</a:t>
            </a:r>
            <a:endParaRPr lang="en-US" b="1" i="0" dirty="0">
              <a:solidFill>
                <a:srgbClr val="273239"/>
              </a:solidFill>
              <a:effectLst/>
              <a:highlight>
                <a:srgbClr val="FFFFFF"/>
              </a:highlight>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graphicFrame>
        <p:nvGraphicFramePr>
          <p:cNvPr id="11" name="Table 10"/>
          <p:cNvGraphicFramePr>
            <a:graphicFrameLocks noGrp="1"/>
          </p:cNvGraphicFramePr>
          <p:nvPr/>
        </p:nvGraphicFramePr>
        <p:xfrm>
          <a:off x="235974" y="1291921"/>
          <a:ext cx="7403692" cy="5417160"/>
        </p:xfrm>
        <a:graphic>
          <a:graphicData uri="http://schemas.openxmlformats.org/drawingml/2006/table">
            <a:tbl>
              <a:tblPr firstRow="1" bandRow="1">
                <a:tableStyleId>{C4B1156A-380E-4F78-BDF5-A606A8083BF9}</a:tableStyleId>
              </a:tblPr>
              <a:tblGrid>
                <a:gridCol w="3701846"/>
                <a:gridCol w="3701846"/>
              </a:tblGrid>
              <a:tr h="387960">
                <a:tc>
                  <a:txBody>
                    <a:bodyPr/>
                    <a:lstStyle/>
                    <a:p>
                      <a:r>
                        <a:rPr lang="en-US" sz="1800" b="1" i="0" kern="1200" dirty="0">
                          <a:solidFill>
                            <a:schemeClr val="dk1"/>
                          </a:solidFill>
                          <a:effectLst/>
                          <a:latin typeface="Times New Roman" panose="02020603050405020304" charset="0"/>
                          <a:ea typeface="+mn-ea"/>
                          <a:cs typeface="Times New Roman" panose="02020603050405020304" charset="0"/>
                        </a:rPr>
                        <a:t>DBSCAN   </a:t>
                      </a:r>
                      <a:endParaRPr lang="en-US" sz="1800" b="1" i="0" kern="1200" dirty="0">
                        <a:solidFill>
                          <a:schemeClr val="dk1"/>
                        </a:solidFill>
                        <a:effectLst/>
                        <a:latin typeface="Times New Roman" panose="02020603050405020304" charset="0"/>
                        <a:ea typeface="+mn-ea"/>
                        <a:cs typeface="Times New Roman" panose="02020603050405020304" charset="0"/>
                      </a:endParaRPr>
                    </a:p>
                  </a:txBody>
                  <a:tcPr/>
                </a:tc>
                <a:tc>
                  <a:txBody>
                    <a:bodyPr/>
                    <a:lstStyle/>
                    <a:p>
                      <a:r>
                        <a:rPr lang="en-US" sz="1800" b="1" i="0" kern="1200" dirty="0">
                          <a:solidFill>
                            <a:schemeClr val="dk1"/>
                          </a:solidFill>
                          <a:effectLst/>
                          <a:latin typeface="Times New Roman" panose="02020603050405020304" charset="0"/>
                          <a:ea typeface="+mn-ea"/>
                          <a:cs typeface="Times New Roman" panose="02020603050405020304" charset="0"/>
                        </a:rPr>
                        <a:t> K-Means </a:t>
                      </a:r>
                      <a:endParaRPr lang="en-US" sz="1800" b="1" i="0" kern="1200" dirty="0">
                        <a:solidFill>
                          <a:schemeClr val="dk1"/>
                        </a:solidFill>
                        <a:effectLst/>
                        <a:latin typeface="Times New Roman" panose="02020603050405020304" charset="0"/>
                        <a:ea typeface="+mn-ea"/>
                        <a:cs typeface="Times New Roman" panose="02020603050405020304" charset="0"/>
                      </a:endParaRPr>
                    </a:p>
                  </a:txBody>
                  <a:tcPr/>
                </a:tc>
              </a:tr>
              <a:tr h="1072705">
                <a:tc>
                  <a:txBody>
                    <a:bodyPr/>
                    <a:lstStyle/>
                    <a:p>
                      <a:pPr fontAlgn="base"/>
                      <a:r>
                        <a:rPr lang="en-US" sz="1800" b="0" i="0" kern="1200" dirty="0">
                          <a:solidFill>
                            <a:schemeClr val="dk1"/>
                          </a:solidFill>
                          <a:effectLst/>
                          <a:latin typeface="Times New Roman" panose="02020603050405020304" charset="0"/>
                          <a:ea typeface="+mn-ea"/>
                          <a:cs typeface="Times New Roman" panose="02020603050405020304" charset="0"/>
                        </a:rPr>
                        <a:t>In DBSCAN we need not specify the number</a:t>
                      </a:r>
                      <a:endParaRPr lang="en-US" sz="1800" b="0" i="0" kern="1200" dirty="0">
                        <a:solidFill>
                          <a:schemeClr val="dk1"/>
                        </a:solidFill>
                        <a:effectLst/>
                        <a:latin typeface="Times New Roman" panose="02020603050405020304" charset="0"/>
                        <a:ea typeface="+mn-ea"/>
                        <a:cs typeface="Times New Roman" panose="02020603050405020304" charset="0"/>
                      </a:endParaRPr>
                    </a:p>
                    <a:p>
                      <a:pPr fontAlgn="base"/>
                      <a:r>
                        <a:rPr lang="en-US" sz="1800" b="0" i="0" kern="1200" dirty="0">
                          <a:solidFill>
                            <a:schemeClr val="dk1"/>
                          </a:solidFill>
                          <a:effectLst/>
                          <a:latin typeface="Times New Roman" panose="02020603050405020304" charset="0"/>
                          <a:ea typeface="+mn-ea"/>
                          <a:cs typeface="Times New Roman" panose="02020603050405020304" charset="0"/>
                        </a:rPr>
                        <a:t>of clusters.</a:t>
                      </a:r>
                      <a:endParaRPr lang="en-US" sz="1800" b="0" i="0" kern="1200" dirty="0">
                        <a:solidFill>
                          <a:schemeClr val="dk1"/>
                        </a:solidFill>
                        <a:effectLst/>
                        <a:latin typeface="Times New Roman" panose="02020603050405020304" charset="0"/>
                        <a:ea typeface="+mn-ea"/>
                        <a:cs typeface="Times New Roman" panose="02020603050405020304" charset="0"/>
                      </a:endParaRPr>
                    </a:p>
                    <a:p>
                      <a:endParaRPr lang="en-US" dirty="0">
                        <a:latin typeface="Times New Roman" panose="02020603050405020304" charset="0"/>
                        <a:cs typeface="Times New Roman" panose="02020603050405020304" charset="0"/>
                      </a:endParaRPr>
                    </a:p>
                  </a:txBody>
                  <a:tcPr/>
                </a:tc>
                <a:tc>
                  <a:txBody>
                    <a:bodyPr/>
                    <a:lstStyle/>
                    <a:p>
                      <a:pPr fontAlgn="base"/>
                      <a:r>
                        <a:rPr lang="en-US" sz="1800" b="0" i="0" kern="1200" dirty="0">
                          <a:solidFill>
                            <a:schemeClr val="dk1"/>
                          </a:solidFill>
                          <a:effectLst/>
                          <a:latin typeface="Times New Roman" panose="02020603050405020304" charset="0"/>
                          <a:ea typeface="+mn-ea"/>
                          <a:cs typeface="Times New Roman" panose="02020603050405020304" charset="0"/>
                        </a:rPr>
                        <a:t>K-Means is very sensitive to the number of clusters so it </a:t>
                      </a:r>
                      <a:endParaRPr lang="en-US" sz="1800" b="0" i="0" kern="1200" dirty="0">
                        <a:solidFill>
                          <a:schemeClr val="dk1"/>
                        </a:solidFill>
                        <a:effectLst/>
                        <a:latin typeface="Times New Roman" panose="02020603050405020304" charset="0"/>
                        <a:ea typeface="+mn-ea"/>
                        <a:cs typeface="Times New Roman" panose="02020603050405020304" charset="0"/>
                      </a:endParaRPr>
                    </a:p>
                    <a:p>
                      <a:pPr fontAlgn="base"/>
                      <a:r>
                        <a:rPr lang="en-US" sz="1800" b="0" i="0" kern="1200" dirty="0">
                          <a:solidFill>
                            <a:schemeClr val="dk1"/>
                          </a:solidFill>
                          <a:effectLst/>
                          <a:latin typeface="Times New Roman" panose="02020603050405020304" charset="0"/>
                          <a:ea typeface="+mn-ea"/>
                          <a:cs typeface="Times New Roman" panose="02020603050405020304" charset="0"/>
                        </a:rPr>
                        <a:t>need to specified</a:t>
                      </a:r>
                      <a:endParaRPr lang="en-US" sz="1800" b="0" i="0" kern="1200" dirty="0">
                        <a:solidFill>
                          <a:schemeClr val="dk1"/>
                        </a:solidFill>
                        <a:effectLst/>
                        <a:latin typeface="Times New Roman" panose="02020603050405020304" charset="0"/>
                        <a:ea typeface="+mn-ea"/>
                        <a:cs typeface="Times New Roman" panose="02020603050405020304" charset="0"/>
                      </a:endParaRPr>
                    </a:p>
                    <a:p>
                      <a:endParaRPr lang="en-US" dirty="0">
                        <a:latin typeface="Times New Roman" panose="02020603050405020304" charset="0"/>
                        <a:cs typeface="Times New Roman" panose="02020603050405020304" charset="0"/>
                      </a:endParaRPr>
                    </a:p>
                  </a:txBody>
                  <a:tcPr/>
                </a:tc>
              </a:tr>
              <a:tr h="1072705">
                <a:tc>
                  <a:txBody>
                    <a:bodyPr/>
                    <a:lstStyle/>
                    <a:p>
                      <a:r>
                        <a:rPr lang="en-US" sz="1800" b="0" i="0" kern="1200" dirty="0">
                          <a:solidFill>
                            <a:schemeClr val="dk1"/>
                          </a:solidFill>
                          <a:effectLst/>
                          <a:latin typeface="Times New Roman" panose="02020603050405020304" charset="0"/>
                          <a:ea typeface="+mn-ea"/>
                          <a:cs typeface="Times New Roman" panose="02020603050405020304" charset="0"/>
                        </a:rPr>
                        <a:t>Clusters formed in DBSCAN can be of any arbitrary shape.</a:t>
                      </a:r>
                      <a:endParaRPr lang="en-US" sz="1800" b="0" i="0" kern="1200" dirty="0">
                        <a:solidFill>
                          <a:schemeClr val="dk1"/>
                        </a:solidFill>
                        <a:effectLst/>
                        <a:latin typeface="Times New Roman" panose="02020603050405020304" charset="0"/>
                        <a:ea typeface="+mn-ea"/>
                        <a:cs typeface="Times New Roman" panose="02020603050405020304" charset="0"/>
                      </a:endParaRPr>
                    </a:p>
                  </a:txBody>
                  <a:tcPr/>
                </a:tc>
                <a:tc>
                  <a:txBody>
                    <a:bodyPr/>
                    <a:lstStyle/>
                    <a:p>
                      <a:pPr fontAlgn="base"/>
                      <a:r>
                        <a:rPr lang="en-US" sz="1800" b="0" i="0" kern="1200" dirty="0">
                          <a:solidFill>
                            <a:schemeClr val="dk1"/>
                          </a:solidFill>
                          <a:effectLst/>
                          <a:latin typeface="Times New Roman" panose="02020603050405020304" charset="0"/>
                          <a:ea typeface="+mn-ea"/>
                          <a:cs typeface="Times New Roman" panose="02020603050405020304" charset="0"/>
                        </a:rPr>
                        <a:t>Clusters formed in K-Means are spherical or </a:t>
                      </a:r>
                      <a:endParaRPr lang="en-US" sz="1800" b="0" i="0" kern="1200" dirty="0">
                        <a:solidFill>
                          <a:schemeClr val="dk1"/>
                        </a:solidFill>
                        <a:effectLst/>
                        <a:latin typeface="Times New Roman" panose="02020603050405020304" charset="0"/>
                        <a:ea typeface="+mn-ea"/>
                        <a:cs typeface="Times New Roman" panose="02020603050405020304" charset="0"/>
                      </a:endParaRPr>
                    </a:p>
                    <a:p>
                      <a:pPr fontAlgn="base"/>
                      <a:r>
                        <a:rPr lang="en-US" sz="1800" b="0" i="0" kern="1200" dirty="0">
                          <a:solidFill>
                            <a:schemeClr val="dk1"/>
                          </a:solidFill>
                          <a:effectLst/>
                          <a:latin typeface="Times New Roman" panose="02020603050405020304" charset="0"/>
                          <a:ea typeface="+mn-ea"/>
                          <a:cs typeface="Times New Roman" panose="02020603050405020304" charset="0"/>
                        </a:rPr>
                        <a:t>convex in shape</a:t>
                      </a:r>
                      <a:endParaRPr lang="en-US" sz="1800" b="0" i="0" kern="1200" dirty="0">
                        <a:solidFill>
                          <a:schemeClr val="dk1"/>
                        </a:solidFill>
                        <a:effectLst/>
                        <a:latin typeface="Times New Roman" panose="02020603050405020304" charset="0"/>
                        <a:ea typeface="+mn-ea"/>
                        <a:cs typeface="Times New Roman" panose="02020603050405020304" charset="0"/>
                      </a:endParaRPr>
                    </a:p>
                    <a:p>
                      <a:endParaRPr lang="en-US" dirty="0">
                        <a:latin typeface="Times New Roman" panose="02020603050405020304" charset="0"/>
                        <a:cs typeface="Times New Roman" panose="02020603050405020304" charset="0"/>
                      </a:endParaRPr>
                    </a:p>
                  </a:txBody>
                  <a:tcPr/>
                </a:tc>
              </a:tr>
              <a:tr h="1320253">
                <a:tc>
                  <a:txBody>
                    <a:bodyPr/>
                    <a:lstStyle/>
                    <a:p>
                      <a:r>
                        <a:rPr lang="en-US" sz="1800" b="0" i="0" kern="1200" dirty="0">
                          <a:solidFill>
                            <a:schemeClr val="dk1"/>
                          </a:solidFill>
                          <a:effectLst/>
                          <a:latin typeface="Times New Roman" panose="02020603050405020304" charset="0"/>
                          <a:ea typeface="+mn-ea"/>
                          <a:cs typeface="Times New Roman" panose="02020603050405020304" charset="0"/>
                        </a:rPr>
                        <a:t>DBSCAN can work well with datasets having noise and outliers</a:t>
                      </a:r>
                      <a:endParaRPr lang="en-US" sz="1800" b="0" i="0" kern="1200" dirty="0">
                        <a:solidFill>
                          <a:schemeClr val="dk1"/>
                        </a:solidFill>
                        <a:effectLst/>
                        <a:latin typeface="Times New Roman" panose="02020603050405020304" charset="0"/>
                        <a:ea typeface="+mn-ea"/>
                        <a:cs typeface="Times New Roman" panose="02020603050405020304" charset="0"/>
                      </a:endParaRPr>
                    </a:p>
                  </a:txBody>
                  <a:tcPr/>
                </a:tc>
                <a:tc>
                  <a:txBody>
                    <a:bodyPr/>
                    <a:lstStyle/>
                    <a:p>
                      <a:pPr fontAlgn="base"/>
                      <a:r>
                        <a:rPr lang="en-US" sz="1800" b="0" i="0" kern="1200" dirty="0">
                          <a:solidFill>
                            <a:schemeClr val="dk1"/>
                          </a:solidFill>
                          <a:effectLst/>
                          <a:latin typeface="Times New Roman" panose="02020603050405020304" charset="0"/>
                          <a:ea typeface="+mn-ea"/>
                          <a:cs typeface="Times New Roman" panose="02020603050405020304" charset="0"/>
                        </a:rPr>
                        <a:t>K-Means does not work well with outliers data. Outliers </a:t>
                      </a:r>
                      <a:endParaRPr lang="en-US" sz="1800" b="0" i="0" kern="1200" dirty="0">
                        <a:solidFill>
                          <a:schemeClr val="dk1"/>
                        </a:solidFill>
                        <a:effectLst/>
                        <a:latin typeface="Times New Roman" panose="02020603050405020304" charset="0"/>
                        <a:ea typeface="+mn-ea"/>
                        <a:cs typeface="Times New Roman" panose="02020603050405020304" charset="0"/>
                      </a:endParaRPr>
                    </a:p>
                    <a:p>
                      <a:pPr fontAlgn="base"/>
                      <a:r>
                        <a:rPr lang="en-US" sz="1800" b="0" i="0" kern="1200" dirty="0">
                          <a:solidFill>
                            <a:schemeClr val="dk1"/>
                          </a:solidFill>
                          <a:effectLst/>
                          <a:latin typeface="Times New Roman" panose="02020603050405020304" charset="0"/>
                          <a:ea typeface="+mn-ea"/>
                          <a:cs typeface="Times New Roman" panose="02020603050405020304" charset="0"/>
                        </a:rPr>
                        <a:t>can skew the clusters in K-Means to a very large extent. </a:t>
                      </a:r>
                      <a:endParaRPr lang="en-US" sz="1800" b="0" i="0" kern="1200" dirty="0">
                        <a:solidFill>
                          <a:schemeClr val="dk1"/>
                        </a:solidFill>
                        <a:effectLst/>
                        <a:latin typeface="Times New Roman" panose="02020603050405020304" charset="0"/>
                        <a:ea typeface="+mn-ea"/>
                        <a:cs typeface="Times New Roman" panose="02020603050405020304" charset="0"/>
                      </a:endParaRPr>
                    </a:p>
                    <a:p>
                      <a:endParaRPr lang="en-US" dirty="0">
                        <a:latin typeface="Times New Roman" panose="02020603050405020304" charset="0"/>
                        <a:cs typeface="Times New Roman" panose="02020603050405020304" charset="0"/>
                      </a:endParaRPr>
                    </a:p>
                  </a:txBody>
                  <a:tcPr/>
                </a:tc>
              </a:tr>
              <a:tr h="1072705">
                <a:tc>
                  <a:txBody>
                    <a:bodyPr/>
                    <a:lstStyle/>
                    <a:p>
                      <a:r>
                        <a:rPr lang="en-US" sz="1800" b="0" i="0" kern="1200" dirty="0">
                          <a:solidFill>
                            <a:schemeClr val="dk1"/>
                          </a:solidFill>
                          <a:effectLst/>
                          <a:latin typeface="Times New Roman" panose="02020603050405020304" charset="0"/>
                          <a:ea typeface="+mn-ea"/>
                          <a:cs typeface="Times New Roman" panose="02020603050405020304" charset="0"/>
                        </a:rPr>
                        <a:t>In DBSCAN two parameters are required for training the Model</a:t>
                      </a:r>
                      <a:endParaRPr lang="en-US" sz="1800" b="0" i="0" kern="1200" dirty="0">
                        <a:solidFill>
                          <a:schemeClr val="dk1"/>
                        </a:solidFill>
                        <a:effectLst/>
                        <a:latin typeface="Times New Roman" panose="02020603050405020304" charset="0"/>
                        <a:ea typeface="+mn-ea"/>
                        <a:cs typeface="Times New Roman" panose="02020603050405020304" charset="0"/>
                      </a:endParaRPr>
                    </a:p>
                  </a:txBody>
                  <a:tcPr/>
                </a:tc>
                <a:tc>
                  <a:txBody>
                    <a:bodyPr/>
                    <a:lstStyle/>
                    <a:p>
                      <a:pPr fontAlgn="base"/>
                      <a:r>
                        <a:rPr lang="en-US" sz="1800" b="0" i="0" kern="1200" dirty="0">
                          <a:solidFill>
                            <a:schemeClr val="dk1"/>
                          </a:solidFill>
                          <a:effectLst/>
                          <a:latin typeface="Times New Roman" panose="02020603050405020304" charset="0"/>
                          <a:ea typeface="+mn-ea"/>
                          <a:cs typeface="Times New Roman" panose="02020603050405020304" charset="0"/>
                        </a:rPr>
                        <a:t>In K-Means only one parameter is required is for training </a:t>
                      </a:r>
                      <a:endParaRPr lang="en-US" sz="1800" b="0" i="0" kern="1200" dirty="0">
                        <a:solidFill>
                          <a:schemeClr val="dk1"/>
                        </a:solidFill>
                        <a:effectLst/>
                        <a:latin typeface="Times New Roman" panose="02020603050405020304" charset="0"/>
                        <a:ea typeface="+mn-ea"/>
                        <a:cs typeface="Times New Roman" panose="02020603050405020304" charset="0"/>
                      </a:endParaRPr>
                    </a:p>
                    <a:p>
                      <a:pPr fontAlgn="base"/>
                      <a:r>
                        <a:rPr lang="en-US" sz="1800" b="0" i="0" kern="1200" dirty="0">
                          <a:solidFill>
                            <a:schemeClr val="dk1"/>
                          </a:solidFill>
                          <a:effectLst/>
                          <a:latin typeface="Times New Roman" panose="02020603050405020304" charset="0"/>
                          <a:ea typeface="+mn-ea"/>
                          <a:cs typeface="Times New Roman" panose="02020603050405020304" charset="0"/>
                        </a:rPr>
                        <a:t>the model</a:t>
                      </a:r>
                      <a:endParaRPr lang="en-US" sz="1800" b="0" i="0" kern="1200" dirty="0">
                        <a:solidFill>
                          <a:schemeClr val="dk1"/>
                        </a:solidFill>
                        <a:effectLst/>
                        <a:latin typeface="Times New Roman" panose="02020603050405020304" charset="0"/>
                        <a:ea typeface="+mn-ea"/>
                        <a:cs typeface="Times New Roman" panose="02020603050405020304" charset="0"/>
                      </a:endParaRPr>
                    </a:p>
                    <a:p>
                      <a:endParaRPr lang="en-US" dirty="0">
                        <a:latin typeface="Times New Roman" panose="02020603050405020304" charset="0"/>
                        <a:cs typeface="Times New Roman" panose="02020603050405020304" charset="0"/>
                      </a:endParaRPr>
                    </a:p>
                  </a:txBody>
                  <a:tcPr/>
                </a:tc>
              </a:tr>
            </a:tbl>
          </a:graphicData>
        </a:graphic>
      </p:graphicFrame>
      <p:pic>
        <p:nvPicPr>
          <p:cNvPr id="1025" name="Picture 1024" descr="Clusters formed in K-means and DBSCAN"/>
          <p:cNvPicPr>
            <a:picLocks noChangeAspect="1"/>
          </p:cNvPicPr>
          <p:nvPr/>
        </p:nvPicPr>
        <p:blipFill>
          <a:blip r:embed="rId1"/>
          <a:stretch>
            <a:fillRect/>
          </a:stretch>
        </p:blipFill>
        <p:spPr>
          <a:xfrm>
            <a:off x="8191500" y="2571750"/>
            <a:ext cx="2857500" cy="28575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896112"/>
            <a:ext cx="6589150" cy="711462"/>
          </a:xfrm>
        </p:spPr>
        <p:txBody>
          <a:bodyPr>
            <a:normAutofit/>
          </a:bodyPr>
          <a:lstStyle/>
          <a:p>
            <a:r>
              <a:rPr lang="en-US" sz="4000" dirty="0">
                <a:latin typeface="Times New Roman" panose="02020603050405020304" charset="0"/>
                <a:cs typeface="Times New Roman" panose="02020603050405020304" charset="0"/>
              </a:rPr>
              <a:t>FACTORS IN DBSCAN</a:t>
            </a:r>
            <a:endParaRPr lang="en-US" sz="4000"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2"/>
          </p:nvPr>
        </p:nvSpPr>
        <p:spPr/>
        <p:txBody>
          <a:bodyPr/>
          <a:lstStyle/>
          <a:p>
            <a:fld id="{B5CEABB6-07DC-46E8-9B57-56EC44A396E5}" type="slidenum">
              <a:rPr lang="en-US" smtClean="0"/>
            </a:fld>
            <a:endParaRPr lang="en-US" dirty="0"/>
          </a:p>
        </p:txBody>
      </p:sp>
      <p:pic>
        <p:nvPicPr>
          <p:cNvPr id="9218" name="Picture 2" descr="Lightbox"/>
          <p:cNvPicPr>
            <a:picLocks noGrp="1" noChangeAspect="1" noChangeArrowheads="1"/>
          </p:cNvPicPr>
          <p:nvPr>
            <p:ph sz="half" idx="14"/>
          </p:nvPr>
        </p:nvPicPr>
        <p:blipFill>
          <a:blip r:embed="rId1">
            <a:extLst>
              <a:ext uri="{28A0092B-C50C-407E-A947-70E740481C1C}">
                <a14:useLocalDpi xmlns:a14="http://schemas.microsoft.com/office/drawing/2010/main" val="0"/>
              </a:ext>
            </a:extLst>
          </a:blip>
          <a:srcRect/>
          <a:stretch>
            <a:fillRect/>
          </a:stretch>
        </p:blipFill>
        <p:spPr bwMode="auto">
          <a:xfrm>
            <a:off x="2042137" y="4182614"/>
            <a:ext cx="4520893" cy="24358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4572" y="1135626"/>
            <a:ext cx="6098458" cy="2768600"/>
          </a:xfrm>
          <a:prstGeom prst="rect">
            <a:avLst/>
          </a:prstGeom>
          <a:noFill/>
        </p:spPr>
        <p:txBody>
          <a:bodyPr wrap="square">
            <a:spAutoFit/>
          </a:bodyPr>
          <a:lstStyle/>
          <a:p>
            <a:pPr algn="l"/>
            <a:endParaRPr lang="en-US" b="1" i="0" dirty="0">
              <a:solidFill>
                <a:srgbClr val="111111"/>
              </a:solidFill>
              <a:effectLst/>
              <a:latin typeface="Open Sans" panose="020B0606030504020204" pitchFamily="34" charset="0"/>
            </a:endParaRPr>
          </a:p>
          <a:p>
            <a:pPr algn="l">
              <a:buFont typeface="Arial" panose="020B0604020202020204" pitchFamily="34" charset="0"/>
              <a:buChar char="•"/>
            </a:pPr>
            <a:r>
              <a:rPr lang="en-US" b="1" i="0" dirty="0">
                <a:solidFill>
                  <a:srgbClr val="111111"/>
                </a:solidFill>
                <a:effectLst/>
                <a:latin typeface="Times New Roman" panose="02020603050405020304" charset="0"/>
                <a:cs typeface="Times New Roman" panose="02020603050405020304" charset="0"/>
              </a:rPr>
              <a:t>Core</a:t>
            </a:r>
            <a:r>
              <a:rPr lang="en-US" b="0" i="0" dirty="0">
                <a:solidFill>
                  <a:srgbClr val="111111"/>
                </a:solidFill>
                <a:effectLst/>
                <a:latin typeface="Times New Roman" panose="02020603050405020304" charset="0"/>
                <a:cs typeface="Times New Roman" panose="02020603050405020304" charset="0"/>
              </a:rPr>
              <a:t> — This is a point that has at least </a:t>
            </a:r>
            <a:r>
              <a:rPr lang="en-US" b="0" i="1" dirty="0">
                <a:solidFill>
                  <a:srgbClr val="111111"/>
                </a:solidFill>
                <a:effectLst/>
                <a:latin typeface="Times New Roman" panose="02020603050405020304" charset="0"/>
                <a:cs typeface="Times New Roman" panose="02020603050405020304" charset="0"/>
              </a:rPr>
              <a:t>m</a:t>
            </a:r>
            <a:r>
              <a:rPr lang="en-US" b="0" i="0" dirty="0">
                <a:solidFill>
                  <a:srgbClr val="111111"/>
                </a:solidFill>
                <a:effectLst/>
                <a:latin typeface="Times New Roman" panose="02020603050405020304" charset="0"/>
                <a:cs typeface="Times New Roman" panose="02020603050405020304" charset="0"/>
              </a:rPr>
              <a:t> points within distance </a:t>
            </a:r>
            <a:r>
              <a:rPr lang="en-US" b="0" i="1" dirty="0">
                <a:solidFill>
                  <a:srgbClr val="111111"/>
                </a:solidFill>
                <a:effectLst/>
                <a:latin typeface="Times New Roman" panose="02020603050405020304" charset="0"/>
                <a:cs typeface="Times New Roman" panose="02020603050405020304" charset="0"/>
              </a:rPr>
              <a:t>n</a:t>
            </a:r>
            <a:r>
              <a:rPr lang="en-US" b="0" i="0" dirty="0">
                <a:solidFill>
                  <a:srgbClr val="111111"/>
                </a:solidFill>
                <a:effectLst/>
                <a:latin typeface="Times New Roman" panose="02020603050405020304" charset="0"/>
                <a:cs typeface="Times New Roman" panose="02020603050405020304" charset="0"/>
              </a:rPr>
              <a:t> from itself.</a:t>
            </a:r>
            <a:endParaRPr lang="en-US" b="0" i="0" dirty="0">
              <a:solidFill>
                <a:srgbClr val="111111"/>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b="1" i="0" dirty="0">
                <a:solidFill>
                  <a:srgbClr val="111111"/>
                </a:solidFill>
                <a:effectLst/>
                <a:latin typeface="Times New Roman" panose="02020603050405020304" charset="0"/>
                <a:cs typeface="Times New Roman" panose="02020603050405020304" charset="0"/>
              </a:rPr>
              <a:t>Border</a:t>
            </a:r>
            <a:r>
              <a:rPr lang="en-US" b="0" i="0" dirty="0">
                <a:solidFill>
                  <a:srgbClr val="111111"/>
                </a:solidFill>
                <a:effectLst/>
                <a:latin typeface="Times New Roman" panose="02020603050405020304" charset="0"/>
                <a:cs typeface="Times New Roman" panose="02020603050405020304" charset="0"/>
              </a:rPr>
              <a:t> — This is a point that has at least one Core point at a distance </a:t>
            </a:r>
            <a:r>
              <a:rPr lang="en-US" b="0" i="1" dirty="0">
                <a:solidFill>
                  <a:srgbClr val="111111"/>
                </a:solidFill>
                <a:effectLst/>
                <a:latin typeface="Times New Roman" panose="02020603050405020304" charset="0"/>
                <a:cs typeface="Times New Roman" panose="02020603050405020304" charset="0"/>
              </a:rPr>
              <a:t>n</a:t>
            </a:r>
            <a:r>
              <a:rPr lang="en-US" b="0" i="0" dirty="0">
                <a:solidFill>
                  <a:srgbClr val="111111"/>
                </a:solidFill>
                <a:effectLst/>
                <a:latin typeface="Times New Roman" panose="02020603050405020304" charset="0"/>
                <a:cs typeface="Times New Roman" panose="02020603050405020304" charset="0"/>
              </a:rPr>
              <a:t>.</a:t>
            </a:r>
            <a:endParaRPr lang="en-US" b="0" i="0" dirty="0">
              <a:solidFill>
                <a:srgbClr val="111111"/>
              </a:solidFill>
              <a:effectLst/>
              <a:latin typeface="Times New Roman" panose="02020603050405020304" charset="0"/>
              <a:cs typeface="Times New Roman" panose="02020603050405020304" charset="0"/>
            </a:endParaRPr>
          </a:p>
          <a:p>
            <a:pPr algn="l">
              <a:buFont typeface="Arial" panose="020B0604020202020204" pitchFamily="34" charset="0"/>
              <a:buChar char="•"/>
            </a:pPr>
            <a:r>
              <a:rPr lang="en-US" b="1" i="0" dirty="0">
                <a:solidFill>
                  <a:srgbClr val="111111"/>
                </a:solidFill>
                <a:effectLst/>
                <a:latin typeface="Times New Roman" panose="02020603050405020304" charset="0"/>
                <a:cs typeface="Times New Roman" panose="02020603050405020304" charset="0"/>
              </a:rPr>
              <a:t>Noise</a:t>
            </a:r>
            <a:r>
              <a:rPr lang="en-US" b="0" i="0" dirty="0">
                <a:solidFill>
                  <a:srgbClr val="111111"/>
                </a:solidFill>
                <a:effectLst/>
                <a:latin typeface="Times New Roman" panose="02020603050405020304" charset="0"/>
                <a:cs typeface="Times New Roman" panose="02020603050405020304" charset="0"/>
              </a:rPr>
              <a:t> — This is a point that is neither a Core nor a Border. And it has less than </a:t>
            </a:r>
            <a:r>
              <a:rPr lang="en-US" b="0" i="1" dirty="0">
                <a:solidFill>
                  <a:srgbClr val="111111"/>
                </a:solidFill>
                <a:effectLst/>
                <a:latin typeface="Times New Roman" panose="02020603050405020304" charset="0"/>
                <a:cs typeface="Times New Roman" panose="02020603050405020304" charset="0"/>
              </a:rPr>
              <a:t>m</a:t>
            </a:r>
            <a:r>
              <a:rPr lang="en-US" b="0" i="0" dirty="0">
                <a:solidFill>
                  <a:srgbClr val="111111"/>
                </a:solidFill>
                <a:effectLst/>
                <a:latin typeface="Times New Roman" panose="02020603050405020304" charset="0"/>
                <a:cs typeface="Times New Roman" panose="02020603050405020304" charset="0"/>
              </a:rPr>
              <a:t> points within distance </a:t>
            </a:r>
            <a:r>
              <a:rPr lang="en-US" b="0" i="1" dirty="0">
                <a:solidFill>
                  <a:srgbClr val="111111"/>
                </a:solidFill>
                <a:effectLst/>
                <a:latin typeface="Times New Roman" panose="02020603050405020304" charset="0"/>
                <a:cs typeface="Times New Roman" panose="02020603050405020304" charset="0"/>
              </a:rPr>
              <a:t>n</a:t>
            </a:r>
            <a:r>
              <a:rPr lang="en-US" b="0" i="0" dirty="0">
                <a:solidFill>
                  <a:srgbClr val="111111"/>
                </a:solidFill>
                <a:effectLst/>
                <a:latin typeface="Times New Roman" panose="02020603050405020304" charset="0"/>
                <a:cs typeface="Times New Roman" panose="02020603050405020304" charset="0"/>
              </a:rPr>
              <a:t> from itself.</a:t>
            </a:r>
            <a:endParaRPr lang="en-US" b="0" i="0" dirty="0">
              <a:solidFill>
                <a:srgbClr val="111111"/>
              </a:solidFill>
              <a:effectLst/>
              <a:latin typeface="Times New Roman" panose="02020603050405020304" charset="0"/>
              <a:cs typeface="Times New Roman" panose="02020603050405020304" charset="0"/>
            </a:endParaRPr>
          </a:p>
          <a:p>
            <a:pPr algn="l"/>
            <a:endParaRPr lang="en-US" sz="2400" dirty="0">
              <a:solidFill>
                <a:srgbClr val="111111"/>
              </a:solidFill>
              <a:highlight>
                <a:srgbClr val="FFFFFF"/>
              </a:highlight>
              <a:latin typeface="Open Sans" panose="020B0606030504020204" pitchFamily="34" charset="0"/>
            </a:endParaRPr>
          </a:p>
          <a:p>
            <a:pPr algn="l"/>
            <a:r>
              <a:rPr lang="en-US" sz="2400" dirty="0">
                <a:solidFill>
                  <a:srgbClr val="111111"/>
                </a:solidFill>
                <a:highlight>
                  <a:srgbClr val="FFFFFF"/>
                </a:highlight>
                <a:latin typeface="Open Sans" panose="020B0606030504020204" pitchFamily="34" charset="0"/>
              </a:rPr>
              <a:t>OUTPUT</a:t>
            </a:r>
            <a:endParaRPr lang="en-US" sz="2400" b="0" i="0" dirty="0">
              <a:solidFill>
                <a:srgbClr val="111111"/>
              </a:solidFill>
              <a:effectLst/>
              <a:highlight>
                <a:srgbClr val="FFFFFF"/>
              </a:highlight>
              <a:latin typeface="Open Sans" panose="020B0606030504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2000" y="895985"/>
            <a:ext cx="6589395" cy="744220"/>
          </a:xfrm>
        </p:spPr>
        <p:txBody>
          <a:bodyPr/>
          <a:p>
            <a:r>
              <a:rPr lang="en-US" dirty="0">
                <a:latin typeface="Times New Roman" panose="02020603050405020304" charset="0"/>
                <a:cs typeface="Times New Roman" panose="02020603050405020304" charset="0"/>
                <a:sym typeface="+mn-ea"/>
              </a:rPr>
              <a:t>OPTICS Algorithm</a:t>
            </a:r>
            <a:endParaRPr lang="en-US"/>
          </a:p>
        </p:txBody>
      </p:sp>
      <p:sp>
        <p:nvSpPr>
          <p:cNvPr id="3" name="Content Placeholder 2"/>
          <p:cNvSpPr>
            <a:spLocks noGrp="1"/>
          </p:cNvSpPr>
          <p:nvPr>
            <p:ph sz="half" idx="14"/>
          </p:nvPr>
        </p:nvSpPr>
        <p:spPr>
          <a:xfrm>
            <a:off x="762000" y="1747520"/>
            <a:ext cx="7973695" cy="4607560"/>
          </a:xfrm>
        </p:spPr>
        <p:txBody>
          <a:bodyPr/>
          <a:p>
            <a:r>
              <a:rPr lang="en-US">
                <a:latin typeface="Times New Roman" panose="02020603050405020304" charset="0"/>
                <a:cs typeface="Times New Roman" panose="02020603050405020304" charset="0"/>
              </a:rPr>
              <a:t>It can extract clusters of varying densities and shapes. It is useful for identifying clusters of different densities in large, high-dimensional datasets.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The algorithm builds a density-based representation of the data by creating an ordered list of points called the reachability plot. Each point in the list is associated with a reachability distance, which is a measure of how easy it is to reach that point from other points in the dataset. Points with similar reachability distances are likely to be in the same cluster.</a:t>
            </a:r>
            <a:endParaRPr lang="en-US">
              <a:latin typeface="Times New Roman" panose="02020603050405020304" charset="0"/>
              <a:cs typeface="Times New Roman" panose="02020603050405020304" charset="0"/>
            </a:endParaRPr>
          </a:p>
          <a:p>
            <a:r>
              <a:rPr lang="en-US" sz="2400">
                <a:latin typeface="Times New Roman" panose="02020603050405020304" charset="0"/>
                <a:cs typeface="Times New Roman" panose="02020603050405020304" charset="0"/>
              </a:rPr>
              <a:t>The OPTICS algorithm main steps:</a:t>
            </a:r>
            <a:endParaRPr lang="en-US" sz="24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Define a density threshold parameter, Eps, which controls the minimum density of clusters.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For each point in the dataset, calculate the distance to its k-nearest neighbors.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Starting with an arbitrary point, calculate the reachability distance of each point in the dataset, based on the density of its neighbors.</a:t>
            </a:r>
            <a:endParaRPr lang="en-US" sz="200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B5CEABB6-07DC-46E8-9B57-56EC44A396E5}" type="slidenum">
              <a:rPr lang="en-US" smtClean="0"/>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5CEABB6-07DC-46E8-9B57-56EC44A396E5}" type="slidenum">
              <a:rPr lang="en-US" smtClean="0"/>
            </a:fld>
            <a:endParaRPr lang="en-US" dirty="0"/>
          </a:p>
        </p:txBody>
      </p:sp>
      <p:sp>
        <p:nvSpPr>
          <p:cNvPr id="4" name="Content Placeholder 3"/>
          <p:cNvSpPr>
            <a:spLocks noGrp="1"/>
          </p:cNvSpPr>
          <p:nvPr>
            <p:ph sz="half" idx="14"/>
          </p:nvPr>
        </p:nvSpPr>
        <p:spPr>
          <a:xfrm>
            <a:off x="762001" y="663677"/>
            <a:ext cx="6597372" cy="5691403"/>
          </a:xfrm>
        </p:spPr>
        <p:txBody>
          <a:bodyPr/>
          <a:lstStyle/>
          <a:p>
            <a:r>
              <a:rPr lang="en-US" sz="2000" dirty="0">
                <a:latin typeface="Times New Roman" panose="02020603050405020304" charset="0"/>
                <a:cs typeface="Times New Roman" panose="02020603050405020304" charset="0"/>
              </a:rPr>
              <a:t>Order the points based on their reachability distance and create the reachability plot.</a:t>
            </a:r>
            <a:endParaRPr lang="en-US" sz="2000" dirty="0">
              <a:latin typeface="Times New Roman" panose="02020603050405020304" charset="0"/>
              <a:cs typeface="Times New Roman" panose="02020603050405020304" charset="0"/>
            </a:endParaRPr>
          </a:p>
          <a:p>
            <a:r>
              <a:rPr lang="en-US" sz="2000" dirty="0">
                <a:latin typeface="Times New Roman" panose="02020603050405020304" charset="0"/>
                <a:cs typeface="Times New Roman" panose="02020603050405020304" charset="0"/>
              </a:rPr>
              <a:t>Extract clusters from the reachability plot by grouping points that are close to each other and have similar reachability distances.</a:t>
            </a:r>
            <a:endParaRPr lang="en-US" sz="2000" dirty="0">
              <a:latin typeface="Times New Roman" panose="02020603050405020304" charset="0"/>
              <a:cs typeface="Times New Roman" panose="02020603050405020304" charset="0"/>
            </a:endParaRPr>
          </a:p>
          <a:p>
            <a:r>
              <a:rPr lang="en-US" sz="2000" dirty="0">
                <a:latin typeface="Times New Roman" panose="02020603050405020304" charset="0"/>
                <a:cs typeface="Times New Roman" panose="02020603050405020304" charset="0"/>
              </a:rPr>
              <a:t> It extracts the clustering structure of the data and produces the reachability plot. This allows the user to have more flexibility in selecting the number of clusters, by cutting the reachability plot at a certain point.</a:t>
            </a:r>
            <a:endParaRPr lang="en-US" sz="2000" dirty="0">
              <a:latin typeface="Times New Roman" panose="02020603050405020304" charset="0"/>
              <a:cs typeface="Times New Roman" panose="02020603050405020304" charset="0"/>
            </a:endParaRPr>
          </a:p>
          <a:p>
            <a:r>
              <a:rPr lang="en-US" sz="2400" dirty="0">
                <a:solidFill>
                  <a:schemeClr val="bg1"/>
                </a:solidFill>
                <a:latin typeface="Times New Roman" panose="02020603050405020304" charset="0"/>
                <a:cs typeface="Times New Roman" panose="02020603050405020304" charset="0"/>
              </a:rPr>
              <a:t>Python Implementation</a:t>
            </a:r>
            <a:endParaRPr lang="en-US" sz="2400" dirty="0">
              <a:solidFill>
                <a:schemeClr val="bg1"/>
              </a:solidFill>
              <a:latin typeface="Times New Roman" panose="02020603050405020304" charset="0"/>
              <a:cs typeface="Times New Roman" panose="02020603050405020304" charset="0"/>
            </a:endParaRPr>
          </a:p>
          <a:p>
            <a:r>
              <a:rPr lang="en-US" sz="2000" dirty="0">
                <a:solidFill>
                  <a:srgbClr val="00B050"/>
                </a:solidFill>
                <a:latin typeface="Times New Roman" panose="02020603050405020304" charset="0"/>
                <a:cs typeface="Times New Roman" panose="02020603050405020304" charset="0"/>
                <a:sym typeface="+mn-ea"/>
              </a:rPr>
              <a:t> from sklearn.cluster import OPTICS</a:t>
            </a:r>
            <a:endParaRPr lang="en-US" sz="2000" dirty="0">
              <a:solidFill>
                <a:srgbClr val="00B050"/>
              </a:solidFill>
              <a:latin typeface="Times New Roman" panose="02020603050405020304" charset="0"/>
              <a:cs typeface="Times New Roman" panose="02020603050405020304" charset="0"/>
            </a:endParaRPr>
          </a:p>
          <a:p>
            <a:r>
              <a:rPr lang="en-US" sz="2000" dirty="0">
                <a:solidFill>
                  <a:srgbClr val="00B050"/>
                </a:solidFill>
                <a:latin typeface="Times New Roman" panose="02020603050405020304" charset="0"/>
                <a:cs typeface="Times New Roman" panose="02020603050405020304" charset="0"/>
              </a:rPr>
              <a:t># Fit the OPTICS model</a:t>
            </a:r>
            <a:endParaRPr lang="en-US" sz="2000" dirty="0">
              <a:solidFill>
                <a:srgbClr val="00B050"/>
              </a:solidFill>
              <a:latin typeface="Times New Roman" panose="02020603050405020304" charset="0"/>
              <a:cs typeface="Times New Roman" panose="02020603050405020304" charset="0"/>
            </a:endParaRPr>
          </a:p>
          <a:p>
            <a:r>
              <a:rPr lang="en-US" sz="2000" dirty="0">
                <a:solidFill>
                  <a:srgbClr val="00B050"/>
                </a:solidFill>
                <a:latin typeface="Times New Roman" panose="02020603050405020304" charset="0"/>
                <a:cs typeface="Times New Roman" panose="02020603050405020304" charset="0"/>
              </a:rPr>
              <a:t>clustering = OPTICS(min_samples=20, xi=.05, min_cluster_size=.05)</a:t>
            </a:r>
            <a:endParaRPr lang="en-US" sz="2000" dirty="0">
              <a:solidFill>
                <a:srgbClr val="00B050"/>
              </a:solidFill>
              <a:latin typeface="Times New Roman" panose="02020603050405020304" charset="0"/>
              <a:cs typeface="Times New Roman" panose="02020603050405020304" charset="0"/>
            </a:endParaRPr>
          </a:p>
          <a:p>
            <a:r>
              <a:rPr lang="en-US" sz="2000" dirty="0">
                <a:solidFill>
                  <a:srgbClr val="00B050"/>
                </a:solidFill>
                <a:latin typeface="Times New Roman" panose="02020603050405020304" charset="0"/>
                <a:cs typeface="Times New Roman" panose="02020603050405020304" charset="0"/>
              </a:rPr>
              <a:t>clustering.fit(X)</a:t>
            </a:r>
            <a:endParaRPr lang="en-US" sz="2000" dirty="0">
              <a:solidFill>
                <a:srgbClr val="00B050"/>
              </a:solidFill>
              <a:latin typeface="Times New Roman" panose="02020603050405020304" charset="0"/>
              <a:cs typeface="Times New Roman" panose="02020603050405020304" charset="0"/>
            </a:endParaRPr>
          </a:p>
          <a:p>
            <a:endParaRPr lang="en-US" sz="2000" dirty="0">
              <a:solidFill>
                <a:srgbClr val="00B050"/>
              </a:solidFill>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2000" y="895985"/>
            <a:ext cx="10112375" cy="629285"/>
          </a:xfrm>
        </p:spPr>
        <p:txBody>
          <a:bodyPr/>
          <a:p>
            <a:r>
              <a:rPr lang="en-US" sz="3200">
                <a:latin typeface="Times New Roman" panose="02020603050405020304" charset="0"/>
                <a:cs typeface="Times New Roman" panose="02020603050405020304" charset="0"/>
                <a:sym typeface="+mn-ea"/>
              </a:rPr>
              <a:t>OPTICS Clustering v/s DBSCAN Clustering:</a:t>
            </a:r>
            <a:endParaRPr lang="en-US" sz="3200">
              <a:latin typeface="Times New Roman" panose="02020603050405020304" charset="0"/>
              <a:cs typeface="Times New Roman" panose="02020603050405020304" charset="0"/>
              <a:sym typeface="+mn-ea"/>
            </a:endParaRPr>
          </a:p>
        </p:txBody>
      </p:sp>
      <p:sp>
        <p:nvSpPr>
          <p:cNvPr id="3" name="Content Placeholder 2"/>
          <p:cNvSpPr>
            <a:spLocks noGrp="1"/>
          </p:cNvSpPr>
          <p:nvPr>
            <p:ph sz="half" idx="14"/>
          </p:nvPr>
        </p:nvSpPr>
        <p:spPr>
          <a:xfrm>
            <a:off x="0" y="1344930"/>
            <a:ext cx="9175750" cy="4869815"/>
          </a:xfrm>
        </p:spPr>
        <p:txBody>
          <a:bodyPr>
            <a:normAutofit fontScale="25000"/>
          </a:bodyPr>
          <a:p>
            <a:r>
              <a:rPr lang="en-US" sz="7200">
                <a:latin typeface="Times New Roman" panose="02020603050405020304" charset="0"/>
                <a:cs typeface="Times New Roman" panose="02020603050405020304" charset="0"/>
              </a:rPr>
              <a:t>Memory Cost : The OPTICS clustering technique requires more memory as it maintains a priority queue (Min Heap).  </a:t>
            </a:r>
            <a:endParaRPr lang="en-US" sz="7200">
              <a:latin typeface="Times New Roman" panose="02020603050405020304" charset="0"/>
              <a:cs typeface="Times New Roman" panose="02020603050405020304" charset="0"/>
            </a:endParaRPr>
          </a:p>
          <a:p>
            <a:r>
              <a:rPr lang="en-US" sz="7200">
                <a:latin typeface="Times New Roman" panose="02020603050405020304" charset="0"/>
                <a:cs typeface="Times New Roman" panose="02020603050405020304" charset="0"/>
              </a:rPr>
              <a:t>Fewer Parameters :  Reduction of the analytical process of parameter tuning.</a:t>
            </a:r>
            <a:endParaRPr lang="en-US" sz="7200">
              <a:latin typeface="Times New Roman" panose="02020603050405020304" charset="0"/>
              <a:cs typeface="Times New Roman" panose="02020603050405020304" charset="0"/>
            </a:endParaRPr>
          </a:p>
          <a:p>
            <a:r>
              <a:rPr lang="en-US" sz="7200">
                <a:latin typeface="Times New Roman" panose="02020603050405020304" charset="0"/>
                <a:cs typeface="Times New Roman" panose="02020603050405020304" charset="0"/>
              </a:rPr>
              <a:t>Handling varying densities:  OPTICS can identify clusters of different sizes and shapes more effectively than DBSCAN in datasets with varying densities.</a:t>
            </a:r>
            <a:endParaRPr lang="en-US" sz="7200">
              <a:latin typeface="Times New Roman" panose="02020603050405020304" charset="0"/>
              <a:cs typeface="Times New Roman" panose="02020603050405020304" charset="0"/>
            </a:endParaRPr>
          </a:p>
          <a:p>
            <a:r>
              <a:rPr lang="en-US" sz="7200">
                <a:latin typeface="Times New Roman" panose="02020603050405020304" charset="0"/>
                <a:cs typeface="Times New Roman" panose="02020603050405020304" charset="0"/>
              </a:rPr>
              <a:t>Cluster extraction:  OPTICS produces a reachability distance plot that can be used to extract clusters at different levels of granularity. </a:t>
            </a:r>
            <a:endParaRPr lang="en-US" sz="7200">
              <a:latin typeface="Times New Roman" panose="02020603050405020304" charset="0"/>
              <a:cs typeface="Times New Roman" panose="02020603050405020304" charset="0"/>
            </a:endParaRPr>
          </a:p>
          <a:p>
            <a:r>
              <a:rPr lang="en-US" sz="7200">
                <a:latin typeface="Times New Roman" panose="02020603050405020304" charset="0"/>
                <a:cs typeface="Times New Roman" panose="02020603050405020304" charset="0"/>
              </a:rPr>
              <a:t>Noise handling:  OPTICS may be less effective at identifying small clusters that are surrounded by noise points, as these clusters may be merged with the noise points in the reachability distance plot.</a:t>
            </a:r>
            <a:endParaRPr lang="en-US" sz="7200">
              <a:latin typeface="Times New Roman" panose="02020603050405020304" charset="0"/>
              <a:cs typeface="Times New Roman" panose="02020603050405020304" charset="0"/>
            </a:endParaRPr>
          </a:p>
          <a:p>
            <a:r>
              <a:rPr lang="en-US" sz="7200">
                <a:latin typeface="Times New Roman" panose="02020603050405020304" charset="0"/>
                <a:cs typeface="Times New Roman" panose="02020603050405020304" charset="0"/>
              </a:rPr>
              <a:t>Runtime complexity: The runtime complexity of OPTICS is generally higher than that of DBSCAN, due to the use of a priority queue to maintain the reachability distances. However, OPTICS, is more scalable for large datasets.</a:t>
            </a:r>
            <a:endParaRPr lang="en-US" sz="720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B5CEABB6-07DC-46E8-9B57-56EC44A396E5}" type="slidenum">
              <a:rPr lang="en-US" smtClean="0"/>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3808095" y="898525"/>
            <a:ext cx="7606665" cy="556260"/>
          </a:xfrm>
        </p:spPr>
        <p:txBody>
          <a:bodyPr/>
          <a:p>
            <a:r>
              <a:rPr lang="en-US" sz="2400" dirty="0">
                <a:latin typeface="Times New Roman" panose="02020603050405020304" charset="0"/>
                <a:cs typeface="Times New Roman" panose="02020603050405020304" charset="0"/>
                <a:sym typeface="+mn-ea"/>
              </a:rPr>
              <a:t>Mean Shift Algorithm</a:t>
            </a:r>
            <a:endParaRPr lang="en-US" sz="2400">
              <a:latin typeface="Times New Roman" panose="02020603050405020304" charset="0"/>
              <a:cs typeface="Times New Roman" panose="02020603050405020304" charset="0"/>
            </a:endParaRPr>
          </a:p>
        </p:txBody>
      </p:sp>
      <p:sp>
        <p:nvSpPr>
          <p:cNvPr id="7" name="Content Placeholder 6"/>
          <p:cNvSpPr>
            <a:spLocks noGrp="1"/>
          </p:cNvSpPr>
          <p:nvPr>
            <p:ph sz="half" idx="16"/>
          </p:nvPr>
        </p:nvSpPr>
        <p:spPr>
          <a:xfrm>
            <a:off x="3803650" y="1605915"/>
            <a:ext cx="7615555" cy="4631690"/>
          </a:xfrm>
        </p:spPr>
        <p:txBody>
          <a:bodyPr/>
          <a:p>
            <a:pPr marL="0" indent="0">
              <a:buNone/>
            </a:pPr>
            <a:r>
              <a:rPr lang="en-US" sz="2000">
                <a:latin typeface="Times New Roman" panose="02020603050405020304" charset="0"/>
                <a:cs typeface="Times New Roman" panose="02020603050405020304" charset="0"/>
              </a:rPr>
              <a:t>Mean Shift is a technique for grouping comparable data factors into clusters primarily based on their inherent characteristics.</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Mean Shift is a mode-seeking algorithm, which means that it finds the modes (peaks) of the density distribution of the data. This is in contrast to centroid-based clustering algorithms, such as K-Means clustering, which find the centroids of the clusters.</a:t>
            </a:r>
            <a:endParaRPr lang="en-US" sz="2000">
              <a:latin typeface="Times New Roman" panose="02020603050405020304" charset="0"/>
              <a:cs typeface="Times New Roman" panose="02020603050405020304" charset="0"/>
            </a:endParaRPr>
          </a:p>
          <a:p>
            <a:pPr marL="0" indent="0">
              <a:buNone/>
            </a:pPr>
            <a:r>
              <a:rPr lang="en-US" sz="2000">
                <a:latin typeface="Times New Roman" panose="02020603050405020304" charset="0"/>
                <a:cs typeface="Times New Roman" panose="02020603050405020304" charset="0"/>
              </a:rPr>
              <a:t>Mean Shift works by iteratively refining the positions of the data points, moving them towards the modes of the density distribution. This process is repeated until the data points converge to the modes of the density distribution.</a:t>
            </a:r>
            <a:endParaRPr lang="en-US" sz="200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B5CEABB6-07DC-46E8-9B57-56EC44A396E5}" type="slidenum">
              <a:rPr lang="en-US" smtClean="0">
                <a:latin typeface="Times New Roman" panose="02020603050405020304" charset="0"/>
                <a:cs typeface="Times New Roman" panose="02020603050405020304" charset="0"/>
              </a:rPr>
            </a:fld>
            <a:endParaRPr lang="en-US" dirty="0" smtClean="0">
              <a:latin typeface="Times New Roman" panose="02020603050405020304" charset="0"/>
              <a:cs typeface="Times New Roman" panose="020206030504050203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08095" y="898525"/>
            <a:ext cx="7606665" cy="424180"/>
          </a:xfrm>
        </p:spPr>
        <p:txBody>
          <a:bodyPr>
            <a:normAutofit fontScale="90000"/>
          </a:bodyPr>
          <a:p>
            <a:r>
              <a:rPr lang="en-US" sz="2400">
                <a:latin typeface="Times New Roman" panose="02020603050405020304" charset="0"/>
                <a:cs typeface="Times New Roman" panose="02020603050405020304" charset="0"/>
              </a:rPr>
              <a:t>Key Concepts of Mean-Shift Clustering</a:t>
            </a:r>
            <a:endParaRPr lang="en-US" sz="2400">
              <a:latin typeface="Times New Roman" panose="02020603050405020304" charset="0"/>
              <a:cs typeface="Times New Roman" panose="02020603050405020304" charset="0"/>
            </a:endParaRPr>
          </a:p>
        </p:txBody>
      </p:sp>
      <p:sp>
        <p:nvSpPr>
          <p:cNvPr id="4" name="Content Placeholder 3"/>
          <p:cNvSpPr>
            <a:spLocks noGrp="1"/>
          </p:cNvSpPr>
          <p:nvPr>
            <p:ph sz="half" idx="16"/>
          </p:nvPr>
        </p:nvSpPr>
        <p:spPr>
          <a:xfrm>
            <a:off x="2755265" y="1322705"/>
            <a:ext cx="8663940" cy="4914900"/>
          </a:xfrm>
        </p:spPr>
        <p:txBody>
          <a:bodyPr/>
          <a:p>
            <a:pPr marL="0" indent="0">
              <a:buNone/>
            </a:pPr>
            <a:r>
              <a:rPr lang="en-US">
                <a:latin typeface="Times New Roman" panose="02020603050405020304" charset="0"/>
                <a:cs typeface="Times New Roman" panose="02020603050405020304" charset="0"/>
              </a:rPr>
              <a:t>The fundamental idea at the back of KDE is to vicinity a kernel (a clean, continuous, and symmetric feature, usually a Gaussian) on each information point and sum those kernels to estimate the PDF. The formula for KDE, as mentioned in advance, is:</a:t>
            </a:r>
            <a:endParaRPr lang="en-US">
              <a:latin typeface="Times New Roman" panose="02020603050405020304" charset="0"/>
              <a:cs typeface="Times New Roman" panose="02020603050405020304" charset="0"/>
            </a:endParaRPr>
          </a:p>
          <a:p>
            <a:pPr marL="0" indent="0">
              <a:buNone/>
            </a:pP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f_{k}(u) =\frac{1}{nhd}\sum_{i=1}^{n}K(\frac{u-u_{i}}{h})   </a:t>
            </a:r>
            <a:endParaRPr lang="en-US">
              <a:latin typeface="Times New Roman" panose="02020603050405020304" charset="0"/>
              <a:cs typeface="Times New Roman" panose="02020603050405020304" charset="0"/>
            </a:endParaRPr>
          </a:p>
          <a:p>
            <a:pPr marL="0" indent="0">
              <a:buNone/>
            </a:pP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f_{k}(u)   is the estimated PDF at point</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n is the number of data points.</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d is the dimensionality of the data.</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u-ui represents each data point.</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K is a kernel function.</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h is the bandwidth, a smoothing parameter.</a:t>
            </a:r>
            <a:endParaRPr lang="en-US">
              <a:latin typeface="Times New Roman" panose="02020603050405020304" charset="0"/>
              <a:cs typeface="Times New Roman" panose="02020603050405020304" charset="0"/>
            </a:endParaRPr>
          </a:p>
        </p:txBody>
      </p:sp>
      <p:sp>
        <p:nvSpPr>
          <p:cNvPr id="5" name="Slide Number Placeholder 4"/>
          <p:cNvSpPr>
            <a:spLocks noGrp="1"/>
          </p:cNvSpPr>
          <p:nvPr>
            <p:ph type="sldNum" sz="quarter" idx="12"/>
          </p:nvPr>
        </p:nvSpPr>
        <p:spPr/>
        <p:txBody>
          <a:bodyPr/>
          <a:p>
            <a:fld id="{B5CEABB6-07DC-46E8-9B57-56EC44A396E5}" type="slidenum">
              <a:rPr lang="en-US" smtClean="0"/>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16"/>
          </p:nvPr>
        </p:nvSpPr>
        <p:spPr>
          <a:xfrm>
            <a:off x="1624330" y="376555"/>
            <a:ext cx="9794875" cy="6344920"/>
          </a:xfrm>
        </p:spPr>
        <p:txBody>
          <a:bodyPr>
            <a:normAutofit/>
          </a:bodyPr>
          <a:p>
            <a:pPr marL="0" indent="0">
              <a:buNone/>
            </a:pPr>
            <a:r>
              <a:rPr lang="en-US" b="1">
                <a:latin typeface="Times New Roman" panose="02020603050405020304" charset="0"/>
                <a:cs typeface="Times New Roman" panose="02020603050405020304" charset="0"/>
              </a:rPr>
              <a:t>2- Choosing the Right Bandwidth/Radius:</a:t>
            </a:r>
            <a:r>
              <a:rPr lang="en-US">
                <a:latin typeface="Times New Roman" panose="02020603050405020304" charset="0"/>
                <a:cs typeface="Times New Roman" panose="02020603050405020304" charset="0"/>
              </a:rPr>
              <a:t> </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 The desire of bandwidth (h) in Mean Shift and KDE is crucial as it notably affects the smoothness and accuracy of the predicted PDF.</a:t>
            </a:r>
            <a:endParaRPr lang="en-US">
              <a:latin typeface="Times New Roman" panose="02020603050405020304" charset="0"/>
              <a:cs typeface="Times New Roman" panose="02020603050405020304" charset="0"/>
            </a:endParaRPr>
          </a:p>
          <a:p>
            <a:pPr marL="0" indent="0">
              <a:buNone/>
            </a:pPr>
            <a:r>
              <a:rPr lang="en-US" b="1">
                <a:latin typeface="Times New Roman" panose="02020603050405020304" charset="0"/>
                <a:cs typeface="Times New Roman" panose="02020603050405020304" charset="0"/>
              </a:rPr>
              <a:t>3- Convergence: </a:t>
            </a:r>
            <a:endParaRPr lang="en-US" b="1">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Convergence in Mean Shift occurs when the data points stop moving significantly.</a:t>
            </a:r>
            <a:endParaRPr lang="en-US">
              <a:latin typeface="Times New Roman" panose="02020603050405020304" charset="0"/>
              <a:cs typeface="Times New Roman" panose="02020603050405020304" charset="0"/>
            </a:endParaRPr>
          </a:p>
          <a:p>
            <a:pPr marL="0" indent="0">
              <a:buNone/>
            </a:pPr>
            <a:r>
              <a:rPr lang="en-US" b="1">
                <a:latin typeface="Times New Roman" panose="02020603050405020304" charset="0"/>
                <a:cs typeface="Times New Roman" panose="02020603050405020304" charset="0"/>
              </a:rPr>
              <a:t>4- Bandwidth Kernel Function:</a:t>
            </a:r>
            <a:r>
              <a:rPr lang="en-US">
                <a:latin typeface="Times New Roman" panose="02020603050405020304" charset="0"/>
                <a:cs typeface="Times New Roman" panose="02020603050405020304" charset="0"/>
              </a:rPr>
              <a:t> </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The bandwidth kernel function is a function that is used to weight the data points when calculating the mean shift vector.</a:t>
            </a:r>
            <a:endParaRPr lang="en-US">
              <a:latin typeface="Times New Roman" panose="02020603050405020304" charset="0"/>
              <a:cs typeface="Times New Roman" panose="02020603050405020304" charset="0"/>
            </a:endParaRPr>
          </a:p>
          <a:p>
            <a:pPr marL="0" indent="0">
              <a:buNone/>
            </a:pPr>
            <a:r>
              <a:rPr lang="en-US" b="1">
                <a:latin typeface="Times New Roman" panose="02020603050405020304" charset="0"/>
                <a:cs typeface="Times New Roman" panose="02020603050405020304" charset="0"/>
              </a:rPr>
              <a:t>5- Mean shift vector: </a:t>
            </a:r>
            <a:endParaRPr lang="en-US" b="1">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The mean shift vector for a data point points in the direction of the highest density of data points around it.</a:t>
            </a:r>
            <a:endParaRPr lang="en-US">
              <a:latin typeface="Times New Roman" panose="02020603050405020304" charset="0"/>
              <a:cs typeface="Times New Roman" panose="02020603050405020304" charset="0"/>
            </a:endParaRPr>
          </a:p>
          <a:p>
            <a:pPr marL="0" indent="0">
              <a:buNone/>
            </a:pPr>
            <a:r>
              <a:rPr lang="en-US" sz="2400" b="1">
                <a:solidFill>
                  <a:schemeClr val="bg1"/>
                </a:solidFill>
                <a:latin typeface="Times New Roman" panose="02020603050405020304" charset="0"/>
                <a:cs typeface="Times New Roman" panose="02020603050405020304" charset="0"/>
              </a:rPr>
              <a:t>Python Implementation</a:t>
            </a:r>
            <a:endParaRPr lang="en-US" sz="2400" b="1">
              <a:solidFill>
                <a:schemeClr val="bg1"/>
              </a:solidFill>
              <a:latin typeface="Times New Roman" panose="02020603050405020304" charset="0"/>
              <a:cs typeface="Times New Roman" panose="02020603050405020304" charset="0"/>
            </a:endParaRPr>
          </a:p>
          <a:p>
            <a:pPr marL="0" indent="0">
              <a:buNone/>
            </a:pPr>
            <a:r>
              <a:rPr lang="en-US">
                <a:solidFill>
                  <a:srgbClr val="00B050"/>
                </a:solidFill>
                <a:latin typeface="Times New Roman" panose="02020603050405020304" charset="0"/>
                <a:cs typeface="Times New Roman" panose="02020603050405020304" charset="0"/>
              </a:rPr>
              <a:t>from sklearn.cluster import MeanShift</a:t>
            </a:r>
            <a:endParaRPr lang="en-US">
              <a:solidFill>
                <a:srgbClr val="00B050"/>
              </a:solidFill>
              <a:latin typeface="Times New Roman" panose="02020603050405020304" charset="0"/>
              <a:cs typeface="Times New Roman" panose="02020603050405020304" charset="0"/>
            </a:endParaRPr>
          </a:p>
          <a:p>
            <a:pPr marL="0" indent="0">
              <a:buNone/>
            </a:pPr>
            <a:r>
              <a:rPr lang="en-US">
                <a:solidFill>
                  <a:srgbClr val="00B050"/>
                </a:solidFill>
                <a:latin typeface="Times New Roman" panose="02020603050405020304" charset="0"/>
                <a:cs typeface="Times New Roman" panose="02020603050405020304" charset="0"/>
              </a:rPr>
              <a:t>mean_shift = MeanShift()</a:t>
            </a:r>
            <a:endParaRPr lang="en-US">
              <a:solidFill>
                <a:srgbClr val="00B050"/>
              </a:solidFill>
              <a:latin typeface="Times New Roman" panose="02020603050405020304" charset="0"/>
              <a:cs typeface="Times New Roman" panose="02020603050405020304" charset="0"/>
            </a:endParaRPr>
          </a:p>
          <a:p>
            <a:pPr marL="0" indent="0">
              <a:buNone/>
            </a:pPr>
            <a:r>
              <a:rPr lang="en-US">
                <a:solidFill>
                  <a:srgbClr val="00B050"/>
                </a:solidFill>
                <a:latin typeface="Times New Roman" panose="02020603050405020304" charset="0"/>
                <a:cs typeface="Times New Roman" panose="02020603050405020304" charset="0"/>
              </a:rPr>
              <a:t>mean_shift.fit(X) #X is input</a:t>
            </a:r>
            <a:endParaRPr lang="en-US">
              <a:solidFill>
                <a:srgbClr val="00B050"/>
              </a:solidFill>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rPr>
              <a:t> </a:t>
            </a:r>
            <a:endParaRPr lang="en-US">
              <a:latin typeface="Times New Roman" panose="02020603050405020304" charset="0"/>
              <a:cs typeface="Times New Roman" panose="02020603050405020304" charset="0"/>
            </a:endParaRPr>
          </a:p>
        </p:txBody>
      </p:sp>
      <p:sp>
        <p:nvSpPr>
          <p:cNvPr id="5" name="Slide Number Placeholder 4"/>
          <p:cNvSpPr>
            <a:spLocks noGrp="1"/>
          </p:cNvSpPr>
          <p:nvPr>
            <p:ph type="sldNum" sz="quarter" idx="12"/>
          </p:nvPr>
        </p:nvSpPr>
        <p:spPr/>
        <p:txBody>
          <a:bodyPr/>
          <a:p>
            <a:fld id="{B5CEABB6-07DC-46E8-9B57-56EC44A396E5}" type="slidenum">
              <a:rPr lang="en-US" smtClean="0"/>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p:cNvSpPr>
            <a:spLocks noGrp="1"/>
          </p:cNvSpPr>
          <p:nvPr>
            <p:ph sz="half" idx="14"/>
          </p:nvPr>
        </p:nvSpPr>
        <p:spPr>
          <a:xfrm>
            <a:off x="4938713" y="3300413"/>
            <a:ext cx="6338887" cy="2668587"/>
          </a:xfrm>
        </p:spPr>
        <p:txBody>
          <a:bodyPr>
            <a:normAutofit/>
          </a:bodyPr>
          <a:lstStyle/>
          <a:p>
            <a:r>
              <a:rPr lang="en-US" dirty="0">
                <a:latin typeface="Arial Black" panose="020B0A04020102020204" charset="0"/>
                <a:cs typeface="Arial Black" panose="020B0A04020102020204" charset="0"/>
              </a:rPr>
              <a:t>Introduction</a:t>
            </a:r>
            <a:endParaRPr lang="en-US" dirty="0">
              <a:latin typeface="Arial Black" panose="020B0A04020102020204" charset="0"/>
              <a:cs typeface="Arial Black" panose="020B0A04020102020204" charset="0"/>
            </a:endParaRPr>
          </a:p>
          <a:p>
            <a:r>
              <a:rPr lang="en-US" dirty="0">
                <a:latin typeface="Arial Black" panose="020B0A04020102020204" charset="0"/>
                <a:cs typeface="Arial Black" panose="020B0A04020102020204" charset="0"/>
              </a:rPr>
              <a:t>Types</a:t>
            </a:r>
            <a:endParaRPr lang="en-US" dirty="0">
              <a:latin typeface="Arial Black" panose="020B0A04020102020204" charset="0"/>
              <a:cs typeface="Arial Black" panose="020B0A04020102020204" charset="0"/>
            </a:endParaRPr>
          </a:p>
          <a:p>
            <a:r>
              <a:rPr lang="en-US" dirty="0">
                <a:latin typeface="Arial Black" panose="020B0A04020102020204" charset="0"/>
                <a:cs typeface="Arial Black" panose="020B0A04020102020204" charset="0"/>
              </a:rPr>
              <a:t>Top clustering algorithms</a:t>
            </a:r>
            <a:endParaRPr lang="en-US" dirty="0">
              <a:latin typeface="Arial Black" panose="020B0A04020102020204" charset="0"/>
              <a:cs typeface="Arial Black" panose="020B0A04020102020204" charset="0"/>
            </a:endParaRPr>
          </a:p>
        </p:txBody>
      </p:sp>
      <p:sp>
        <p:nvSpPr>
          <p:cNvPr id="6" name="Slide Number Placeholder 5"/>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54430" y="898525"/>
            <a:ext cx="10260330" cy="949325"/>
          </a:xfrm>
        </p:spPr>
        <p:txBody>
          <a:bodyPr>
            <a:normAutofit/>
          </a:bodyPr>
          <a:p>
            <a:r>
              <a:rPr lang="en-US" sz="2665">
                <a:latin typeface="Times New Roman" panose="02020603050405020304" charset="0"/>
                <a:cs typeface="Times New Roman" panose="02020603050405020304" charset="0"/>
                <a:sym typeface="+mn-ea"/>
              </a:rPr>
              <a:t>Comparing Mean Shift with K-Means</a:t>
            </a:r>
            <a:endParaRPr lang="en-US" sz="2665"/>
          </a:p>
        </p:txBody>
      </p:sp>
      <p:sp>
        <p:nvSpPr>
          <p:cNvPr id="4" name="Content Placeholder 3"/>
          <p:cNvSpPr>
            <a:spLocks noGrp="1"/>
          </p:cNvSpPr>
          <p:nvPr>
            <p:ph sz="half" idx="16"/>
          </p:nvPr>
        </p:nvSpPr>
        <p:spPr>
          <a:xfrm>
            <a:off x="1477010" y="1457960"/>
            <a:ext cx="9942195" cy="4779645"/>
          </a:xfrm>
        </p:spPr>
        <p:txBody>
          <a:bodyPr/>
          <a:p>
            <a:r>
              <a:rPr lang="en-US" sz="2000">
                <a:latin typeface="Times New Roman" panose="02020603050405020304" charset="0"/>
                <a:cs typeface="Times New Roman" panose="02020603050405020304" charset="0"/>
              </a:rPr>
              <a:t>The Mean Shift algorithm is a </a:t>
            </a:r>
            <a:r>
              <a:rPr lang="en-US" sz="2000" b="1">
                <a:latin typeface="Times New Roman" panose="02020603050405020304" charset="0"/>
                <a:cs typeface="Times New Roman" panose="02020603050405020304" charset="0"/>
              </a:rPr>
              <a:t>mode-seeking algorithm</a:t>
            </a:r>
            <a:r>
              <a:rPr lang="en-US" sz="2000">
                <a:latin typeface="Times New Roman" panose="02020603050405020304" charset="0"/>
                <a:cs typeface="Times New Roman" panose="02020603050405020304" charset="0"/>
              </a:rPr>
              <a:t> that finds the most common values in the data and groups the data points around those values.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The K-Means algorithm is a </a:t>
            </a:r>
            <a:r>
              <a:rPr lang="en-US" sz="2000" b="1">
                <a:latin typeface="Times New Roman" panose="02020603050405020304" charset="0"/>
                <a:cs typeface="Times New Roman" panose="02020603050405020304" charset="0"/>
              </a:rPr>
              <a:t>centroid-based algorithm</a:t>
            </a:r>
            <a:r>
              <a:rPr lang="en-US" sz="2000">
                <a:latin typeface="Times New Roman" panose="02020603050405020304" charset="0"/>
                <a:cs typeface="Times New Roman" panose="02020603050405020304" charset="0"/>
              </a:rPr>
              <a:t> that groups the data points into a predefined number of clusters.</a:t>
            </a:r>
            <a:endParaRPr lang="en-US" sz="2000">
              <a:latin typeface="Times New Roman" panose="02020603050405020304" charset="0"/>
              <a:cs typeface="Times New Roman" panose="02020603050405020304" charset="0"/>
            </a:endParaRPr>
          </a:p>
        </p:txBody>
      </p:sp>
      <p:sp>
        <p:nvSpPr>
          <p:cNvPr id="5" name="Slide Number Placeholder 4"/>
          <p:cNvSpPr>
            <a:spLocks noGrp="1"/>
          </p:cNvSpPr>
          <p:nvPr>
            <p:ph type="sldNum" sz="quarter" idx="12"/>
          </p:nvPr>
        </p:nvSpPr>
        <p:spPr/>
        <p:txBody>
          <a:bodyPr/>
          <a:p>
            <a:fld id="{B5CEABB6-07DC-46E8-9B57-56EC44A396E5}" type="slidenum">
              <a:rPr lang="en-US" smtClean="0"/>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67485" y="898525"/>
            <a:ext cx="9947275" cy="588645"/>
          </a:xfrm>
        </p:spPr>
        <p:txBody>
          <a:bodyPr>
            <a:normAutofit fontScale="90000"/>
          </a:bodyPr>
          <a:p>
            <a:r>
              <a:rPr lang="en-US" dirty="0">
                <a:latin typeface="Times New Roman" panose="02020603050405020304" charset="0"/>
                <a:cs typeface="Times New Roman" panose="02020603050405020304" charset="0"/>
                <a:sym typeface="+mn-ea"/>
              </a:rPr>
              <a:t>Affinity Based Algorithm</a:t>
            </a:r>
            <a:br>
              <a:rPr lang="en-US" dirty="0">
                <a:latin typeface="Times New Roman" panose="02020603050405020304" charset="0"/>
                <a:cs typeface="Times New Roman" panose="02020603050405020304" charset="0"/>
                <a:sym typeface="+mn-ea"/>
              </a:rPr>
            </a:br>
            <a:endParaRPr lang="en-US"/>
          </a:p>
        </p:txBody>
      </p:sp>
      <p:sp>
        <p:nvSpPr>
          <p:cNvPr id="4" name="Content Placeholder 3"/>
          <p:cNvSpPr>
            <a:spLocks noGrp="1"/>
          </p:cNvSpPr>
          <p:nvPr>
            <p:ph sz="half" idx="16"/>
          </p:nvPr>
        </p:nvSpPr>
        <p:spPr>
          <a:xfrm>
            <a:off x="1591945" y="1630680"/>
            <a:ext cx="9827260" cy="4606925"/>
          </a:xfrm>
        </p:spPr>
        <p:txBody>
          <a:bodyPr/>
          <a:p>
            <a:r>
              <a:rPr lang="en-US" sz="2000" dirty="0">
                <a:latin typeface="Times New Roman" panose="02020603050405020304" charset="0"/>
                <a:cs typeface="Times New Roman" panose="02020603050405020304" charset="0"/>
                <a:sym typeface="+mn-ea"/>
              </a:rPr>
              <a:t>Data point movement based on similarity matrix, availability matrix, responsibility matrix.</a:t>
            </a:r>
            <a:endParaRPr lang="en-US" sz="2000" dirty="0">
              <a:latin typeface="Times New Roman" panose="02020603050405020304" charset="0"/>
              <a:cs typeface="Times New Roman" panose="02020603050405020304" charset="0"/>
              <a:sym typeface="+mn-ea"/>
            </a:endParaRPr>
          </a:p>
          <a:p>
            <a:r>
              <a:rPr lang="en-US" sz="2000">
                <a:latin typeface="Times New Roman" panose="02020603050405020304" charset="0"/>
                <a:cs typeface="Times New Roman" panose="02020603050405020304" charset="0"/>
              </a:rPr>
              <a:t>Affinity Propagation discovers cluster centres and assigns data points to clusters autonomously.</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 It is particularly useful when the number of clusters is not known in advance or when the data doesn’t conform to spherical or convex cluster shapes.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It utilizes “exemplars,” which are typical data points representing other data points within the same cluster. </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Algorithm is especially suitable for data with numerous clusters or data exhibiting intricate, non-linear distribution patterns.</a:t>
            </a:r>
            <a:endParaRPr lang="en-US" sz="2000">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rPr>
              <a:t>The algorithm iteratively updates the responsibility and availability matrices until a stopping criterion is met. This could be a predefined number of iterations or until the algorithm converges.</a:t>
            </a:r>
            <a:endParaRPr lang="en-US" sz="2000">
              <a:latin typeface="Times New Roman" panose="02020603050405020304" charset="0"/>
              <a:cs typeface="Times New Roman" panose="02020603050405020304" charset="0"/>
            </a:endParaRPr>
          </a:p>
        </p:txBody>
      </p:sp>
      <p:sp>
        <p:nvSpPr>
          <p:cNvPr id="5" name="Slide Number Placeholder 4"/>
          <p:cNvSpPr>
            <a:spLocks noGrp="1"/>
          </p:cNvSpPr>
          <p:nvPr>
            <p:ph type="sldNum" sz="quarter" idx="12"/>
          </p:nvPr>
        </p:nvSpPr>
        <p:spPr/>
        <p:txBody>
          <a:bodyPr/>
          <a:p>
            <a:fld id="{B5CEABB6-07DC-46E8-9B57-56EC44A396E5}" type="slidenum">
              <a:rPr lang="en-US" smtClean="0"/>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186180" y="898525"/>
            <a:ext cx="10228580" cy="867410"/>
          </a:xfrm>
        </p:spPr>
        <p:txBody>
          <a:bodyPr>
            <a:noAutofit/>
          </a:bodyPr>
          <a:p>
            <a:r>
              <a:rPr lang="en-US" sz="2000">
                <a:latin typeface="Times New Roman" panose="02020603050405020304" charset="0"/>
                <a:cs typeface="Times New Roman" panose="02020603050405020304" charset="0"/>
              </a:rPr>
              <a:t>Affinity Propagation for clustering has several benefits</a:t>
            </a:r>
            <a:endParaRPr lang="en-US" sz="2000">
              <a:latin typeface="Times New Roman" panose="02020603050405020304" charset="0"/>
              <a:cs typeface="Times New Roman" panose="02020603050405020304" charset="0"/>
            </a:endParaRPr>
          </a:p>
        </p:txBody>
      </p:sp>
      <p:sp>
        <p:nvSpPr>
          <p:cNvPr id="4" name="Content Placeholder 3"/>
          <p:cNvSpPr>
            <a:spLocks noGrp="1"/>
          </p:cNvSpPr>
          <p:nvPr>
            <p:ph sz="half" idx="16"/>
          </p:nvPr>
        </p:nvSpPr>
        <p:spPr>
          <a:xfrm>
            <a:off x="920115" y="1588770"/>
            <a:ext cx="10499090" cy="4648835"/>
          </a:xfrm>
        </p:spPr>
        <p:txBody>
          <a:bodyPr>
            <a:normAutofit/>
          </a:bodyPr>
          <a:p>
            <a:r>
              <a:rPr lang="en-US">
                <a:latin typeface="Times New Roman" panose="02020603050405020304" charset="0"/>
                <a:cs typeface="Times New Roman" panose="02020603050405020304" charset="0"/>
              </a:rPr>
              <a:t>Automatic Cluster Center Detection: Affinity Propagation automatically identifies cluster centers and total number of clusters which makes it suitable for datasets with an unknown or variable number of clusters and useful for large complex real-world datasets.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Robust to Noise and Outliers: Affinity Propagation is relatively robust to noise and outliers in the data which makes it useful in various applications like image segmentation, document clustering and biological dataset analysis etc.</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Handles Non-Spherical Clusters: Unlike some traditional clustering algorithms, Affinity Propagation can handle clusters of various shapes and sizes.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Scalability: It can be applied to large datasets, although it may require optimization for computational efficiency.</a:t>
            </a:r>
            <a:endParaRPr lang="en-US">
              <a:latin typeface="Times New Roman" panose="02020603050405020304" charset="0"/>
              <a:cs typeface="Times New Roman" panose="02020603050405020304" charset="0"/>
            </a:endParaRPr>
          </a:p>
        </p:txBody>
      </p:sp>
      <p:sp>
        <p:nvSpPr>
          <p:cNvPr id="5" name="Slide Number Placeholder 4"/>
          <p:cNvSpPr>
            <a:spLocks noGrp="1"/>
          </p:cNvSpPr>
          <p:nvPr>
            <p:ph type="sldNum" sz="quarter" idx="12"/>
          </p:nvPr>
        </p:nvSpPr>
        <p:spPr/>
        <p:txBody>
          <a:bodyPr/>
          <a:p>
            <a:fld id="{B5CEABB6-07DC-46E8-9B57-56EC44A396E5}" type="slidenum">
              <a:rPr lang="en-US" smtClean="0"/>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83970" y="898525"/>
            <a:ext cx="10130790" cy="2030095"/>
          </a:xfrm>
        </p:spPr>
        <p:txBody>
          <a:bodyPr/>
          <a:p>
            <a:r>
              <a:rPr lang="en-US" sz="2800">
                <a:latin typeface="Times New Roman" panose="02020603050405020304" charset="0"/>
                <a:cs typeface="Times New Roman" panose="02020603050405020304" charset="0"/>
              </a:rPr>
              <a:t>PYTHON IMPLEMENTATION</a:t>
            </a:r>
            <a:endParaRPr lang="en-US" sz="2800">
              <a:latin typeface="Times New Roman" panose="02020603050405020304" charset="0"/>
              <a:cs typeface="Times New Roman" panose="02020603050405020304" charset="0"/>
            </a:endParaRPr>
          </a:p>
        </p:txBody>
      </p:sp>
      <p:sp>
        <p:nvSpPr>
          <p:cNvPr id="4" name="Content Placeholder 3"/>
          <p:cNvSpPr>
            <a:spLocks noGrp="1"/>
          </p:cNvSpPr>
          <p:nvPr>
            <p:ph sz="half" idx="16"/>
          </p:nvPr>
        </p:nvSpPr>
        <p:spPr>
          <a:xfrm>
            <a:off x="1132840" y="1670050"/>
            <a:ext cx="10286365" cy="4567555"/>
          </a:xfrm>
        </p:spPr>
        <p:txBody>
          <a:bodyPr/>
          <a:p>
            <a:pPr marL="0" indent="0">
              <a:buNone/>
            </a:pPr>
            <a:r>
              <a:rPr lang="en-US">
                <a:solidFill>
                  <a:srgbClr val="00B050"/>
                </a:solidFill>
                <a:latin typeface="Times New Roman" panose="02020603050405020304" charset="0"/>
                <a:cs typeface="Times New Roman" panose="02020603050405020304" charset="0"/>
              </a:rPr>
              <a:t>from sklearn.cluster import AffinityPropagation</a:t>
            </a:r>
            <a:r>
              <a:rPr lang="en-US">
                <a:latin typeface="Times New Roman" panose="02020603050405020304" charset="0"/>
                <a:cs typeface="Times New Roman" panose="02020603050405020304" charset="0"/>
              </a:rPr>
              <a:t> </a:t>
            </a:r>
            <a:endParaRPr lang="en-US">
              <a:latin typeface="Times New Roman" panose="02020603050405020304" charset="0"/>
              <a:cs typeface="Times New Roman" panose="02020603050405020304" charset="0"/>
            </a:endParaRPr>
          </a:p>
          <a:p>
            <a:pPr marL="0" indent="0">
              <a:buNone/>
            </a:pPr>
            <a:r>
              <a:rPr lang="en-US">
                <a:solidFill>
                  <a:srgbClr val="00B050"/>
                </a:solidFill>
                <a:latin typeface="Times New Roman" panose="02020603050405020304" charset="0"/>
                <a:cs typeface="Times New Roman" panose="02020603050405020304" charset="0"/>
              </a:rPr>
              <a:t>model = AffinityPropagation(preference= -30, max_iter=50, damping=0.7, random_state=42, convergence_iter=20).fit(X_std)   #X_std is standarized data</a:t>
            </a:r>
            <a:endParaRPr lang="en-US">
              <a:solidFill>
                <a:srgbClr val="00B050"/>
              </a:solidFill>
              <a:latin typeface="Times New Roman" panose="02020603050405020304" charset="0"/>
              <a:cs typeface="Times New Roman" panose="02020603050405020304" charset="0"/>
            </a:endParaRPr>
          </a:p>
        </p:txBody>
      </p:sp>
      <p:sp>
        <p:nvSpPr>
          <p:cNvPr id="5" name="Slide Number Placeholder 4"/>
          <p:cNvSpPr>
            <a:spLocks noGrp="1"/>
          </p:cNvSpPr>
          <p:nvPr>
            <p:ph type="sldNum" sz="quarter" idx="12"/>
          </p:nvPr>
        </p:nvSpPr>
        <p:spPr/>
        <p:txBody>
          <a:bodyPr/>
          <a:p>
            <a:fld id="{B5CEABB6-07DC-46E8-9B57-56EC44A396E5}" type="slidenum">
              <a:rPr lang="en-US" smtClean="0"/>
            </a:fld>
            <a:endParaRPr lang="en-US" dirty="0"/>
          </a:p>
        </p:txBody>
      </p:sp>
      <p:pic>
        <p:nvPicPr>
          <p:cNvPr id="6" name="Picture 5"/>
          <p:cNvPicPr>
            <a:picLocks noChangeAspect="1"/>
          </p:cNvPicPr>
          <p:nvPr/>
        </p:nvPicPr>
        <p:blipFill>
          <a:blip r:embed="rId1"/>
          <a:stretch>
            <a:fillRect/>
          </a:stretch>
        </p:blipFill>
        <p:spPr>
          <a:xfrm>
            <a:off x="3404870" y="2928620"/>
            <a:ext cx="4512945" cy="34277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896112"/>
            <a:ext cx="6272980" cy="563978"/>
          </a:xfrm>
        </p:spPr>
        <p:txBody>
          <a:bodyPr>
            <a:normAutofit fontScale="90000"/>
          </a:bodyPr>
          <a:lstStyle/>
          <a:p>
            <a:r>
              <a:rPr lang="en-US" sz="4445" dirty="0">
                <a:latin typeface="Times New Roman" panose="02020603050405020304" charset="0"/>
                <a:cs typeface="Times New Roman" panose="02020603050405020304" charset="0"/>
              </a:rPr>
              <a:t>Distribution Based</a:t>
            </a:r>
            <a:endParaRPr lang="en-US" sz="4445" dirty="0">
              <a:latin typeface="Times New Roman" panose="02020603050405020304" charset="0"/>
              <a:cs typeface="Times New Roman" panose="02020603050405020304" charset="0"/>
            </a:endParaRPr>
          </a:p>
        </p:txBody>
      </p:sp>
      <p:sp>
        <p:nvSpPr>
          <p:cNvPr id="3" name="Content Placeholder 2"/>
          <p:cNvSpPr>
            <a:spLocks noGrp="1"/>
          </p:cNvSpPr>
          <p:nvPr>
            <p:ph sz="half" idx="14"/>
          </p:nvPr>
        </p:nvSpPr>
        <p:spPr>
          <a:xfrm>
            <a:off x="869950" y="1606550"/>
            <a:ext cx="6489700" cy="4748530"/>
          </a:xfrm>
        </p:spPr>
        <p:txBody>
          <a:bodyPr vert="horz" lIns="91440" tIns="45720" rIns="91440" bIns="45720" rtlCol="0" anchor="t">
            <a:normAutofit/>
          </a:bodyPr>
          <a:lstStyle/>
          <a:p>
            <a:r>
              <a:rPr lang="en-US" b="0" i="0" dirty="0">
                <a:solidFill>
                  <a:schemeClr val="bg1"/>
                </a:solidFill>
                <a:effectLst/>
                <a:latin typeface="Lato" panose="020F0502020204030203" pitchFamily="34" charset="0"/>
              </a:rPr>
              <a:t>All the data points are considered parts of a cluster based on the probability that they belong to a given cluster. </a:t>
            </a:r>
            <a:endParaRPr lang="en-US" b="0" i="0" dirty="0">
              <a:solidFill>
                <a:schemeClr val="bg1"/>
              </a:solidFill>
              <a:effectLst/>
              <a:latin typeface="Lato" panose="020F0502020204030203" pitchFamily="34" charset="0"/>
            </a:endParaRPr>
          </a:p>
          <a:p>
            <a:r>
              <a:rPr lang="en-US" b="0" i="0" dirty="0">
                <a:solidFill>
                  <a:schemeClr val="bg1"/>
                </a:solidFill>
                <a:effectLst/>
                <a:latin typeface="Lato" panose="020F0502020204030203" pitchFamily="34" charset="0"/>
              </a:rPr>
              <a:t>GMM has ability to handle overlapping clusters, model the covariance structure of the data, and provide probabilistic cluster assignments for each data point. </a:t>
            </a:r>
            <a:endParaRPr lang="en-US" b="0" i="0" dirty="0">
              <a:solidFill>
                <a:schemeClr val="bg1"/>
              </a:solidFill>
              <a:effectLst/>
              <a:latin typeface="Lato" panose="020F0502020204030203" pitchFamily="34" charset="0"/>
            </a:endParaRPr>
          </a:p>
          <a:p>
            <a:endParaRPr lang="en-US" sz="2400" dirty="0">
              <a:solidFill>
                <a:schemeClr val="bg1"/>
              </a:solidFill>
              <a:latin typeface="Lato" panose="020F0502020204030203" pitchFamily="34" charset="0"/>
            </a:endParaRPr>
          </a:p>
          <a:p>
            <a:endParaRPr lang="en-US" b="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12"/>
          </p:nvPr>
        </p:nvSpPr>
        <p:spPr/>
        <p:txBody>
          <a:bodyPr/>
          <a:lstStyle/>
          <a:p>
            <a:fld id="{B5CEABB6-07DC-46E8-9B57-56EC44A396E5}" type="slidenum">
              <a:rPr lang="en-US" smtClean="0"/>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62000" y="895985"/>
            <a:ext cx="6589395" cy="481330"/>
          </a:xfrm>
        </p:spPr>
        <p:txBody>
          <a:bodyPr>
            <a:normAutofit fontScale="90000"/>
          </a:bodyPr>
          <a:p>
            <a:r>
              <a:rPr lang="en-US" sz="2800" dirty="0">
                <a:latin typeface="Lato" panose="020F0502020204030203" pitchFamily="34" charset="0"/>
                <a:sym typeface="+mn-ea"/>
              </a:rPr>
              <a:t>Gaussian Mixture Model</a:t>
            </a:r>
            <a:endParaRPr lang="en-US" sz="2800" dirty="0">
              <a:latin typeface="Lato" panose="020F0502020204030203" pitchFamily="34" charset="0"/>
              <a:sym typeface="+mn-ea"/>
            </a:endParaRPr>
          </a:p>
        </p:txBody>
      </p:sp>
      <p:sp>
        <p:nvSpPr>
          <p:cNvPr id="3" name="Content Placeholder 2"/>
          <p:cNvSpPr>
            <a:spLocks noGrp="1"/>
          </p:cNvSpPr>
          <p:nvPr>
            <p:ph sz="half" idx="14"/>
          </p:nvPr>
        </p:nvSpPr>
        <p:spPr>
          <a:xfrm>
            <a:off x="762000" y="1600835"/>
            <a:ext cx="6597650" cy="4754245"/>
          </a:xfrm>
        </p:spPr>
        <p:txBody>
          <a:bodyPr>
            <a:normAutofit/>
          </a:bodyPr>
          <a:p>
            <a:r>
              <a:rPr lang="en-US" dirty="0">
                <a:latin typeface="Lato" panose="020F0502020204030203" pitchFamily="34" charset="0"/>
                <a:sym typeface="+mn-ea"/>
              </a:rPr>
              <a:t>Each Gaussian Mixture  distribution represents a cluster.</a:t>
            </a:r>
            <a:endParaRPr lang="en-US" dirty="0">
              <a:solidFill>
                <a:schemeClr val="bg1"/>
              </a:solidFill>
              <a:latin typeface="Lato" panose="020F0502020204030203" pitchFamily="34" charset="0"/>
            </a:endParaRPr>
          </a:p>
          <a:p>
            <a:r>
              <a:rPr lang="en-US" dirty="0">
                <a:effectLst/>
                <a:latin typeface="Lato" panose="020F0502020204030203" pitchFamily="34" charset="0"/>
                <a:ea typeface="Lato" panose="020F0502020204030203" pitchFamily="34" charset="0"/>
                <a:cs typeface="Lato" panose="020F0502020204030203" pitchFamily="34" charset="0"/>
                <a:sym typeface="+mn-ea"/>
              </a:rPr>
              <a:t>Ability to handle overlapping clusters, model the covariance structure of the data, and provide probabilistic cluster assignments for each data point. </a:t>
            </a:r>
            <a:endParaRPr lang="en-US" dirty="0">
              <a:effectLst/>
              <a:latin typeface="Lato" panose="020F0502020204030203" pitchFamily="34" charset="0"/>
              <a:ea typeface="Lato" panose="020F0502020204030203" pitchFamily="34" charset="0"/>
              <a:cs typeface="Lato" panose="020F0502020204030203" pitchFamily="34" charset="0"/>
              <a:sym typeface="+mn-ea"/>
            </a:endParaRPr>
          </a:p>
          <a:p>
            <a:r>
              <a:rPr lang="en-US" sz="2000" b="1" i="0" dirty="0">
                <a:solidFill>
                  <a:schemeClr val="bg1"/>
                </a:solidFill>
                <a:effectLst/>
                <a:latin typeface="Lato" panose="020F0502020204030203" pitchFamily="34" charset="0"/>
                <a:ea typeface="Lato" panose="020F0502020204030203" pitchFamily="34" charset="0"/>
                <a:cs typeface="Lato" panose="020F0502020204030203" pitchFamily="34" charset="0"/>
                <a:sym typeface="+mn-ea"/>
              </a:rPr>
              <a:t>python implementation</a:t>
            </a:r>
            <a:endParaRPr lang="en-US" sz="2000" b="1" i="0" dirty="0">
              <a:solidFill>
                <a:schemeClr val="bg1"/>
              </a:solidFill>
              <a:effectLst/>
              <a:latin typeface="Lato" panose="020F0502020204030203" pitchFamily="34" charset="0"/>
              <a:ea typeface="Lato" panose="020F0502020204030203" pitchFamily="34" charset="0"/>
              <a:cs typeface="Lato" panose="020F0502020204030203" pitchFamily="34" charset="0"/>
              <a:sym typeface="+mn-ea"/>
            </a:endParaRPr>
          </a:p>
          <a:p>
            <a:r>
              <a:rPr lang="en-US" b="0" i="0" dirty="0">
                <a:solidFill>
                  <a:srgbClr val="00B050"/>
                </a:solidFill>
                <a:effectLst/>
                <a:latin typeface="Lato" panose="020F0502020204030203" pitchFamily="34" charset="0"/>
                <a:ea typeface="Lato" panose="020F0502020204030203" pitchFamily="34" charset="0"/>
                <a:cs typeface="Lato" panose="020F0502020204030203" pitchFamily="34" charset="0"/>
              </a:rPr>
              <a:t>from sklearn.mixture import GaussianMixture</a:t>
            </a:r>
            <a:endParaRPr lang="en-US" b="0" i="0" dirty="0">
              <a:solidFill>
                <a:srgbClr val="00B050"/>
              </a:solidFill>
              <a:effectLst/>
              <a:latin typeface="Lato" panose="020F0502020204030203" pitchFamily="34" charset="0"/>
              <a:ea typeface="Lato" panose="020F0502020204030203" pitchFamily="34" charset="0"/>
              <a:cs typeface="Lato" panose="020F0502020204030203" pitchFamily="34" charset="0"/>
              <a:sym typeface="+mn-ea"/>
            </a:endParaRPr>
          </a:p>
          <a:p>
            <a:r>
              <a:rPr lang="en-US" b="0" i="0" dirty="0">
                <a:solidFill>
                  <a:srgbClr val="00B050"/>
                </a:solidFill>
                <a:effectLst/>
                <a:latin typeface="Lato" panose="020F0502020204030203" pitchFamily="34" charset="0"/>
                <a:ea typeface="Lato" panose="020F0502020204030203" pitchFamily="34" charset="0"/>
                <a:cs typeface="Lato" panose="020F0502020204030203" pitchFamily="34" charset="0"/>
              </a:rPr>
              <a:t>gmm = GaussianMixture(n_components=4) #creatng instance</a:t>
            </a:r>
            <a:endParaRPr lang="en-US" b="0" i="0" dirty="0">
              <a:solidFill>
                <a:srgbClr val="00B050"/>
              </a:solidFill>
              <a:effectLst/>
              <a:latin typeface="Lato" panose="020F0502020204030203" pitchFamily="34" charset="0"/>
              <a:ea typeface="Lato" panose="020F0502020204030203" pitchFamily="34" charset="0"/>
              <a:cs typeface="Lato" panose="020F0502020204030203" pitchFamily="34" charset="0"/>
              <a:sym typeface="+mn-ea"/>
            </a:endParaRPr>
          </a:p>
          <a:p>
            <a:r>
              <a:rPr lang="en-US" b="0" i="0" dirty="0">
                <a:solidFill>
                  <a:srgbClr val="00B050"/>
                </a:solidFill>
                <a:effectLst/>
                <a:latin typeface="Times New Roman" panose="02020603050405020304" charset="0"/>
                <a:ea typeface="Lato" panose="020F0502020204030203" pitchFamily="34" charset="0"/>
                <a:cs typeface="Times New Roman" panose="02020603050405020304" charset="0"/>
              </a:rPr>
              <a:t>gmm.fit(X) #X is the  input.</a:t>
            </a:r>
            <a:endParaRPr lang="en-US" b="0" i="0" dirty="0">
              <a:solidFill>
                <a:srgbClr val="00B050"/>
              </a:solidFill>
              <a:effectLst/>
              <a:latin typeface="Times New Roman" panose="02020603050405020304" charset="0"/>
              <a:ea typeface="Lato" panose="020F0502020204030203" pitchFamily="34" charset="0"/>
              <a:cs typeface="Times New Roman" panose="02020603050405020304" charset="0"/>
            </a:endParaRPr>
          </a:p>
          <a:p>
            <a:r>
              <a:rPr lang="en-US" sz="2400" b="1">
                <a:latin typeface="Times New Roman" panose="02020603050405020304" charset="0"/>
                <a:cs typeface="Times New Roman" panose="02020603050405020304" charset="0"/>
              </a:rPr>
              <a:t>Output:</a:t>
            </a:r>
            <a:r>
              <a:rPr lang="en-US" sz="2000" b="1">
                <a:latin typeface="Times New Roman" panose="02020603050405020304" charset="0"/>
                <a:cs typeface="Times New Roman" panose="02020603050405020304" charset="0"/>
              </a:rPr>
              <a:t> </a:t>
            </a:r>
            <a:endParaRPr lang="en-US" sz="2000" b="1">
              <a:latin typeface="Times New Roman" panose="02020603050405020304" charset="0"/>
              <a:cs typeface="Times New Roman" panose="02020603050405020304" charset="0"/>
            </a:endParaRPr>
          </a:p>
          <a:p>
            <a:r>
              <a:rPr lang="en-US" sz="2000">
                <a:latin typeface="Times New Roman" panose="02020603050405020304" charset="0"/>
                <a:cs typeface="Times New Roman" panose="02020603050405020304" charset="0"/>
                <a:sym typeface="+mn-ea"/>
              </a:rPr>
              <a:t>When we create an instance of the GaussianMixture class with 4 components</a:t>
            </a:r>
            <a:endParaRPr lang="en-US" sz="2000">
              <a:latin typeface="Times New Roman" panose="02020603050405020304" charset="0"/>
              <a:cs typeface="Times New Roman" panose="02020603050405020304" charset="0"/>
            </a:endParaRPr>
          </a:p>
          <a:p>
            <a:endParaRPr lang="en-US" sz="2000" b="1">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B5CEABB6-07DC-46E8-9B57-56EC44A396E5}" type="slidenum">
              <a:rPr lang="en-US" smtClean="0"/>
            </a:fld>
            <a:endParaRPr lang="en-US" dirty="0"/>
          </a:p>
        </p:txBody>
      </p:sp>
      <p:pic>
        <p:nvPicPr>
          <p:cNvPr id="5" name="Picture 4"/>
          <p:cNvPicPr>
            <a:picLocks noChangeAspect="1"/>
          </p:cNvPicPr>
          <p:nvPr/>
        </p:nvPicPr>
        <p:blipFill>
          <a:blip r:embed="rId1"/>
          <a:stretch>
            <a:fillRect/>
          </a:stretch>
        </p:blipFill>
        <p:spPr>
          <a:xfrm>
            <a:off x="7352030" y="2995295"/>
            <a:ext cx="4647565" cy="35858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400">
                <a:latin typeface="Times New Roman" panose="02020603050405020304" charset="0"/>
                <a:cs typeface="Times New Roman" panose="02020603050405020304" charset="0"/>
              </a:rPr>
              <a:t>Advantages of Gaussian Mixture Models</a:t>
            </a:r>
            <a:endParaRPr lang="en-US" sz="2400">
              <a:latin typeface="Times New Roman" panose="02020603050405020304" charset="0"/>
              <a:cs typeface="Times New Roman" panose="02020603050405020304" charset="0"/>
            </a:endParaRPr>
          </a:p>
        </p:txBody>
      </p:sp>
      <p:sp>
        <p:nvSpPr>
          <p:cNvPr id="3" name="Content Placeholder 2"/>
          <p:cNvSpPr>
            <a:spLocks noGrp="1"/>
          </p:cNvSpPr>
          <p:nvPr>
            <p:ph sz="half" idx="14"/>
          </p:nvPr>
        </p:nvSpPr>
        <p:spPr>
          <a:xfrm>
            <a:off x="368935" y="1960880"/>
            <a:ext cx="9661525" cy="4164330"/>
          </a:xfrm>
        </p:spPr>
        <p:txBody>
          <a:bodyPr>
            <a:noAutofit/>
          </a:bodyPr>
          <a:p>
            <a:r>
              <a:rPr lang="en-US">
                <a:latin typeface="Times New Roman" panose="02020603050405020304" charset="0"/>
                <a:cs typeface="Times New Roman" panose="02020603050405020304" charset="0"/>
              </a:rPr>
              <a:t>Gaussian Mixture Models (GMM) can model arbitrary distributions of data, making it a flexible clustering algorithm.</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It can handle datasets with missing or incomplete data.</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It provides a probabilistic framework for clustering, which can provide more information about the uncertainty of the clustering results.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It can be used for density estimation and generation of new data points that follow the same distribution as the original data.</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It can be used for semi-supervised learning, where some data points have known labels and are used to train the model.</a:t>
            </a:r>
            <a:endParaRPr lang="en-US">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B5CEABB6-07DC-46E8-9B57-56EC44A396E5}" type="slidenum">
              <a:rPr lang="en-US" smtClean="0"/>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400">
                <a:latin typeface="Times New Roman" panose="02020603050405020304" charset="0"/>
                <a:cs typeface="Times New Roman" panose="02020603050405020304" charset="0"/>
              </a:rPr>
              <a:t>disAdvantages of Gaussian Mixture Models</a:t>
            </a:r>
            <a:endParaRPr lang="en-US" sz="2400">
              <a:latin typeface="Times New Roman" panose="02020603050405020304" charset="0"/>
              <a:cs typeface="Times New Roman" panose="02020603050405020304" charset="0"/>
            </a:endParaRPr>
          </a:p>
        </p:txBody>
      </p:sp>
      <p:sp>
        <p:nvSpPr>
          <p:cNvPr id="3" name="Content Placeholder 2"/>
          <p:cNvSpPr>
            <a:spLocks noGrp="1"/>
          </p:cNvSpPr>
          <p:nvPr>
            <p:ph sz="half" idx="14"/>
          </p:nvPr>
        </p:nvSpPr>
        <p:spPr>
          <a:xfrm>
            <a:off x="368935" y="1960880"/>
            <a:ext cx="9661525" cy="4164330"/>
          </a:xfrm>
        </p:spPr>
        <p:txBody>
          <a:bodyPr>
            <a:noAutofit/>
          </a:bodyPr>
          <a:p>
            <a:r>
              <a:rPr lang="en-US">
                <a:latin typeface="Times New Roman" panose="02020603050405020304" charset="0"/>
                <a:cs typeface="Times New Roman" panose="02020603050405020304" charset="0"/>
              </a:rPr>
              <a:t>GMM can be sensitive to the choice of initial parameters, such as the number of clusters and the initial values for the means and covariances of the clusters.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It can be computationally expensive for high-dimensional datasets, as it involves computing the inverse of the covariance matrix, which can be expensive for large matrices.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It assumes that the data is generated from a mixture of Gaussian distributions, which may not be true for all datasets.</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It may be prone to overfitting, especially when the number of parameters is large or the dataset is small.</a:t>
            </a:r>
            <a:endParaRPr lang="en-US">
              <a:latin typeface="Times New Roman" panose="02020603050405020304" charset="0"/>
              <a:cs typeface="Times New Roman" panose="02020603050405020304" charset="0"/>
            </a:endParaRPr>
          </a:p>
          <a:p>
            <a:r>
              <a:rPr lang="en-US">
                <a:latin typeface="Times New Roman" panose="02020603050405020304" charset="0"/>
                <a:cs typeface="Times New Roman" panose="02020603050405020304" charset="0"/>
              </a:rPr>
              <a:t>It can be difficult to interpret the resulting clusters, especially when the covariance matrices are complex.</a:t>
            </a:r>
            <a:endParaRPr lang="en-US">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B5CEABB6-07DC-46E8-9B57-56EC44A396E5}" type="slidenum">
              <a:rPr lang="en-US" smtClean="0"/>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896112"/>
            <a:ext cx="6272980" cy="578728"/>
          </a:xfrm>
        </p:spPr>
        <p:txBody>
          <a:bodyPr>
            <a:normAutofit fontScale="90000"/>
          </a:bodyPr>
          <a:lstStyle/>
          <a:p>
            <a:r>
              <a:rPr lang="en-US" sz="2665" dirty="0" err="1">
                <a:latin typeface="Times New Roman" panose="02020603050405020304" charset="0"/>
                <a:cs typeface="Times New Roman" panose="02020603050405020304" charset="0"/>
              </a:rPr>
              <a:t>Hierarchial</a:t>
            </a:r>
            <a:r>
              <a:rPr lang="en-US" sz="2665" dirty="0">
                <a:latin typeface="Times New Roman" panose="02020603050405020304" charset="0"/>
                <a:cs typeface="Times New Roman" panose="02020603050405020304" charset="0"/>
              </a:rPr>
              <a:t> Based</a:t>
            </a:r>
            <a:r>
              <a:rPr lang="en-US" sz="2665" b="0" i="0" dirty="0">
                <a:solidFill>
                  <a:srgbClr val="0A0A23"/>
                </a:solidFill>
                <a:effectLst/>
                <a:highlight>
                  <a:srgbClr val="FFFFFF"/>
                </a:highlight>
                <a:latin typeface="Times New Roman" panose="02020603050405020304" charset="0"/>
                <a:cs typeface="Times New Roman" panose="02020603050405020304" charset="0"/>
              </a:rPr>
              <a:t> </a:t>
            </a:r>
            <a:br>
              <a:rPr lang="en-US" b="0" i="0" dirty="0">
                <a:solidFill>
                  <a:srgbClr val="0A0A23"/>
                </a:solidFill>
                <a:effectLst/>
                <a:highlight>
                  <a:srgbClr val="FFFFFF"/>
                </a:highlight>
                <a:latin typeface="Lato" panose="020F0502020204030203" pitchFamily="34" charset="0"/>
              </a:rPr>
            </a:br>
            <a:br>
              <a:rPr lang="en-US" b="0" i="0" dirty="0">
                <a:solidFill>
                  <a:srgbClr val="0A0A23"/>
                </a:solidFill>
                <a:effectLst/>
                <a:highlight>
                  <a:srgbClr val="FFFFFF"/>
                </a:highlight>
                <a:latin typeface="Lato" panose="020F0502020204030203" pitchFamily="34" charset="0"/>
              </a:rPr>
            </a:br>
            <a:r>
              <a:rPr lang="en-US" sz="1800" b="0" i="0" dirty="0">
                <a:solidFill>
                  <a:srgbClr val="0A0A23"/>
                </a:solidFill>
                <a:effectLst/>
                <a:latin typeface="Lato" panose="020F0502020204030203" pitchFamily="34" charset="0"/>
              </a:rPr>
              <a:t>builds a tree of clusters so everything is organized</a:t>
            </a:r>
            <a:br>
              <a:rPr lang="en-US" b="0" i="0" dirty="0">
                <a:solidFill>
                  <a:srgbClr val="0A0A23"/>
                </a:solidFill>
                <a:effectLst/>
                <a:latin typeface="Lato" panose="020F0502020204030203" pitchFamily="34" charset="0"/>
              </a:rPr>
            </a:br>
            <a:r>
              <a:rPr lang="en-US" sz="1300" b="0" i="0" dirty="0">
                <a:solidFill>
                  <a:schemeClr val="tx1"/>
                </a:solidFill>
                <a:effectLst/>
                <a:latin typeface="Verdana" panose="020B0604030504040204" pitchFamily="34" charset="0"/>
              </a:rPr>
              <a:t>between the clusters.</a:t>
            </a:r>
            <a:br>
              <a:rPr lang="en-US" sz="1300" b="0" i="0" dirty="0">
                <a:solidFill>
                  <a:schemeClr val="tx1"/>
                </a:solidFill>
                <a:effectLst/>
                <a:latin typeface="Verdana" panose="020B0604030504040204" pitchFamily="34" charset="0"/>
              </a:rPr>
            </a:br>
            <a:br>
              <a:rPr lang="en-US" sz="1300" b="0" i="0" dirty="0">
                <a:solidFill>
                  <a:schemeClr val="tx1"/>
                </a:solidFill>
                <a:effectLst/>
                <a:latin typeface="Verdana" panose="020B0604030504040204" pitchFamily="34" charset="0"/>
              </a:rPr>
            </a:br>
            <a:r>
              <a:rPr lang="en-US" sz="1800" b="0" i="0" cap="none" dirty="0">
                <a:solidFill>
                  <a:srgbClr val="000000"/>
                </a:solidFill>
                <a:effectLst/>
                <a:latin typeface="Lato" panose="020F0502020204030203" pitchFamily="34" charset="0"/>
                <a:ea typeface="Lato" panose="020F0502020204030203" pitchFamily="34" charset="0"/>
                <a:cs typeface="Lato" panose="020F0502020204030203" pitchFamily="34" charset="0"/>
              </a:rPr>
              <a:t>The 'ward' method is used to calculate the distances between the clusters. It minimizes the variance of the distances between the clusters being merged. </a:t>
            </a:r>
            <a:r>
              <a:rPr lang="en-US" sz="1800" b="0" i="0" cap="none" dirty="0">
                <a:solidFill>
                  <a:schemeClr val="tx1"/>
                </a:solidFill>
                <a:effectLst/>
                <a:latin typeface="Lato" panose="020F0502020204030203" pitchFamily="34" charset="0"/>
                <a:ea typeface="Lato" panose="020F0502020204030203" pitchFamily="34" charset="0"/>
                <a:cs typeface="Lato" panose="020F0502020204030203" pitchFamily="34" charset="0"/>
              </a:rPr>
              <a:t> </a:t>
            </a:r>
            <a:br>
              <a:rPr lang="en-US" sz="1800" b="0" dirty="0">
                <a:solidFill>
                  <a:schemeClr val="tx1"/>
                </a:solidFill>
                <a:latin typeface="Lato" panose="020F0502020204030203" pitchFamily="34" charset="0"/>
                <a:ea typeface="Lato" panose="020F0502020204030203" pitchFamily="34" charset="0"/>
                <a:cs typeface="Lato" panose="020F0502020204030203" pitchFamily="34" charset="0"/>
              </a:rPr>
            </a:br>
            <a:r>
              <a:rPr lang="en-US" sz="1800" b="0" cap="none" dirty="0">
                <a:solidFill>
                  <a:schemeClr val="tx1"/>
                </a:solidFill>
                <a:latin typeface="Lato" panose="020F0502020204030203" pitchFamily="34" charset="0"/>
                <a:ea typeface="Lato" panose="020F0502020204030203" pitchFamily="34" charset="0"/>
                <a:cs typeface="Lato" panose="020F0502020204030203" pitchFamily="34" charset="0"/>
              </a:rPr>
              <a:t>Dendrogram shows the hierarchical relationship .</a:t>
            </a:r>
            <a:br>
              <a:rPr lang="en-US" sz="1800" b="0" i="0" dirty="0">
                <a:solidFill>
                  <a:srgbClr val="0A0A23"/>
                </a:solidFill>
                <a:effectLst/>
                <a:latin typeface="Lato" panose="020F0502020204030203" pitchFamily="34" charset="0"/>
                <a:ea typeface="Lato" panose="020F0502020204030203" pitchFamily="34" charset="0"/>
                <a:cs typeface="Lato" panose="020F0502020204030203" pitchFamily="34" charset="0"/>
              </a:rPr>
            </a:br>
            <a:endParaRPr lang="en-US" sz="1800" b="0" dirty="0">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p:cNvSpPr>
            <a:spLocks noGrp="1"/>
          </p:cNvSpPr>
          <p:nvPr>
            <p:ph type="sldNum" sz="quarter" idx="12"/>
          </p:nvPr>
        </p:nvSpPr>
        <p:spPr/>
        <p:txBody>
          <a:bodyPr/>
          <a:lstStyle/>
          <a:p>
            <a:fld id="{B5CEABB6-07DC-46E8-9B57-56EC44A396E5}" type="slidenum">
              <a:rPr lang="en-US" smtClean="0"/>
            </a:fld>
            <a:endParaRPr lang="en-US" dirty="0"/>
          </a:p>
        </p:txBody>
      </p:sp>
      <p:sp>
        <p:nvSpPr>
          <p:cNvPr id="4" name="Content Placeholder 3"/>
          <p:cNvSpPr>
            <a:spLocks noGrp="1"/>
          </p:cNvSpPr>
          <p:nvPr>
            <p:ph sz="half" idx="14"/>
          </p:nvPr>
        </p:nvSpPr>
        <p:spPr>
          <a:xfrm>
            <a:off x="762001" y="3613356"/>
            <a:ext cx="6715431" cy="2741724"/>
          </a:xfrm>
        </p:spPr>
        <p:txBody>
          <a:bodyPr>
            <a:normAutofit/>
          </a:bodyPr>
          <a:lstStyle/>
          <a:p>
            <a:r>
              <a:rPr lang="en-US" dirty="0">
                <a:latin typeface="Times New Roman" panose="02020603050405020304" charset="0"/>
                <a:cs typeface="Times New Roman" panose="02020603050405020304" charset="0"/>
              </a:rPr>
              <a:t>Agglomerative Clustering</a:t>
            </a:r>
            <a:endParaRPr lang="en-US" dirty="0">
              <a:latin typeface="Times New Roman" panose="02020603050405020304" charset="0"/>
              <a:cs typeface="Times New Roman" panose="02020603050405020304" charset="0"/>
            </a:endParaRPr>
          </a:p>
          <a:p>
            <a:r>
              <a:rPr lang="en-US" b="0" i="0" dirty="0">
                <a:solidFill>
                  <a:srgbClr val="000000"/>
                </a:solidFill>
                <a:effectLst/>
                <a:latin typeface="Verdana" panose="020B0604030504040204" pitchFamily="34" charset="0"/>
              </a:rPr>
              <a:t>It is a bottom-up approach that produces a dendrogram.</a:t>
            </a:r>
            <a:endParaRPr lang="en-US" dirty="0"/>
          </a:p>
          <a:p>
            <a:endParaRPr lang="en-US" dirty="0">
              <a:solidFill>
                <a:schemeClr val="tx1"/>
              </a:solidFill>
              <a:latin typeface="Verdana" panose="020B0604030504040204" pitchFamily="34" charset="0"/>
            </a:endParaRPr>
          </a:p>
        </p:txBody>
      </p:sp>
      <p:pic>
        <p:nvPicPr>
          <p:cNvPr id="5122" name="Picture 2" descr="Steps for agglomerative clustering pictoria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77241" y="1475350"/>
            <a:ext cx="4595045" cy="38021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5CEABB6-07DC-46E8-9B57-56EC44A396E5}" type="slidenum">
              <a:rPr lang="en-US" smtClean="0"/>
            </a:fld>
            <a:endParaRPr lang="en-US" dirty="0"/>
          </a:p>
        </p:txBody>
      </p:sp>
      <p:sp>
        <p:nvSpPr>
          <p:cNvPr id="4" name="Content Placeholder 3"/>
          <p:cNvSpPr>
            <a:spLocks noGrp="1"/>
          </p:cNvSpPr>
          <p:nvPr>
            <p:ph sz="half" idx="14"/>
          </p:nvPr>
        </p:nvSpPr>
        <p:spPr>
          <a:xfrm>
            <a:off x="177784" y="223152"/>
            <a:ext cx="6532660" cy="5777968"/>
          </a:xfrm>
        </p:spPr>
        <p:txBody>
          <a:bodyPr/>
          <a:lstStyle/>
          <a:p>
            <a:r>
              <a:rPr lang="en-US" dirty="0">
                <a:latin typeface="Times New Roman" panose="02020603050405020304" charset="0"/>
                <a:cs typeface="Times New Roman" panose="02020603050405020304" charset="0"/>
              </a:rPr>
              <a:t>Divisive Clustering</a:t>
            </a:r>
            <a:endParaRPr lang="en-US" dirty="0">
              <a:latin typeface="Times New Roman" panose="02020603050405020304" charset="0"/>
              <a:cs typeface="Times New Roman" panose="02020603050405020304" charset="0"/>
            </a:endParaRPr>
          </a:p>
          <a:p>
            <a:r>
              <a:rPr lang="en-US" b="0" i="0" dirty="0">
                <a:solidFill>
                  <a:schemeClr val="tx1"/>
                </a:solidFill>
                <a:effectLst/>
                <a:latin typeface="Verdana" panose="020B0604030504040204" pitchFamily="34" charset="0"/>
              </a:rPr>
              <a:t>It is a top-down approach.</a:t>
            </a:r>
            <a:endParaRPr lang="en-US" b="0" i="0" dirty="0">
              <a:solidFill>
                <a:schemeClr val="tx1"/>
              </a:solidFill>
              <a:effectLst/>
              <a:latin typeface="Verdana" panose="020B0604030504040204" pitchFamily="34" charset="0"/>
            </a:endParaRPr>
          </a:p>
          <a:p>
            <a:endParaRPr lang="en-US" dirty="0"/>
          </a:p>
        </p:txBody>
      </p:sp>
      <p:pic>
        <p:nvPicPr>
          <p:cNvPr id="6146" name="Picture 2" descr="Divisive cluster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9752" y="1260740"/>
            <a:ext cx="6710069" cy="5094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55490" y="321945"/>
            <a:ext cx="6594475" cy="3704590"/>
          </a:xfrm>
        </p:spPr>
        <p:txBody>
          <a:bodyPr>
            <a:normAutofit/>
          </a:bodyPr>
          <a:lstStyle/>
          <a:p>
            <a:r>
              <a:rPr lang="en-US" sz="1600" i="0" dirty="0">
                <a:solidFill>
                  <a:schemeClr val="bg1"/>
                </a:solidFill>
                <a:effectLst/>
                <a:latin typeface="Arial Nova" panose="020B0504020202020204" pitchFamily="34" charset="0"/>
              </a:rPr>
              <a:t>Clustering is an unsupervised machine learning task.</a:t>
            </a:r>
            <a:br>
              <a:rPr lang="en-US" sz="1600" i="0" dirty="0">
                <a:solidFill>
                  <a:schemeClr val="bg1"/>
                </a:solidFill>
                <a:effectLst/>
                <a:latin typeface="Arial Nova" panose="020B0504020202020204" pitchFamily="34" charset="0"/>
              </a:rPr>
            </a:br>
            <a:br>
              <a:rPr lang="en-US" sz="1600" i="0" dirty="0">
                <a:solidFill>
                  <a:schemeClr val="bg1"/>
                </a:solidFill>
                <a:effectLst/>
                <a:latin typeface="Arial Nova" panose="020B0504020202020204" pitchFamily="34" charset="0"/>
              </a:rPr>
            </a:br>
            <a:r>
              <a:rPr lang="en-US" sz="1600" i="0" dirty="0">
                <a:solidFill>
                  <a:schemeClr val="bg1"/>
                </a:solidFill>
                <a:effectLst/>
                <a:latin typeface="Arial Nova" panose="020B0504020202020204" pitchFamily="34" charset="0"/>
              </a:rPr>
              <a:t> A cluster is a group of data points that are similar to each </a:t>
            </a:r>
            <a:r>
              <a:rPr lang="en-US" sz="1400" i="0" dirty="0">
                <a:solidFill>
                  <a:schemeClr val="bg1"/>
                </a:solidFill>
                <a:effectLst/>
                <a:latin typeface="Arial Nova" panose="020B0504020202020204" pitchFamily="34" charset="0"/>
              </a:rPr>
              <a:t>other based on their relation to surrounding data points..</a:t>
            </a:r>
            <a:endParaRPr lang="en-US" sz="1400" i="0" dirty="0">
              <a:solidFill>
                <a:schemeClr val="bg1"/>
              </a:solidFill>
              <a:effectLst/>
              <a:latin typeface="Arial Nova" panose="020B0504020202020204" pitchFamily="34" charset="0"/>
            </a:endParaRPr>
          </a:p>
        </p:txBody>
      </p:sp>
      <p:pic>
        <p:nvPicPr>
          <p:cNvPr id="34" name="Picture Placeholder 33" descr="Aerial view of a neon highway intersection"/>
          <p:cNvPicPr>
            <a:picLocks noGrp="1" noChangeAspect="1"/>
          </p:cNvPicPr>
          <p:nvPr>
            <p:ph type="pic" sz="quarter" idx="13"/>
          </p:nvPr>
        </p:nvPicPr>
        <p:blipFill>
          <a:blip r:embed="rId1"/>
          <a:srcRect l="24936" r="24936"/>
          <a:stretch>
            <a:fillRect/>
          </a:stretch>
        </p:blipFill>
        <p:spPr>
          <a:xfrm rot="10800000">
            <a:off x="1" y="761322"/>
            <a:ext cx="4076118" cy="6096678"/>
          </a:xfrm>
        </p:spPr>
      </p:pic>
      <p:sp>
        <p:nvSpPr>
          <p:cNvPr id="31" name="Oval 30"/>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descr="Clustering in Machine Learning - Javat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9355" y="4026311"/>
            <a:ext cx="3731342" cy="24187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5CEABB6-07DC-46E8-9B57-56EC44A396E5}" type="slidenum">
              <a:rPr lang="en-US" smtClean="0"/>
            </a:fld>
            <a:endParaRPr lang="en-US" dirty="0"/>
          </a:p>
        </p:txBody>
      </p:sp>
      <p:sp>
        <p:nvSpPr>
          <p:cNvPr id="4" name="Content Placeholder 3"/>
          <p:cNvSpPr>
            <a:spLocks noGrp="1"/>
          </p:cNvSpPr>
          <p:nvPr>
            <p:ph sz="half" idx="14"/>
          </p:nvPr>
        </p:nvSpPr>
        <p:spPr>
          <a:xfrm>
            <a:off x="460708" y="427703"/>
            <a:ext cx="8240839" cy="5927377"/>
          </a:xfrm>
        </p:spPr>
        <p:txBody>
          <a:bodyPr>
            <a:normAutofit/>
          </a:bodyPr>
          <a:lstStyle/>
          <a:p>
            <a:r>
              <a:rPr lang="en-US" sz="2600" b="0" i="0" dirty="0">
                <a:effectLst/>
                <a:latin typeface="Courier New" panose="02070309020205020404" pitchFamily="49" charset="0"/>
              </a:rPr>
              <a:t>Implementation in Python</a:t>
            </a:r>
            <a:endParaRPr lang="en-US" sz="2600" b="0" i="0" dirty="0">
              <a:effectLst/>
              <a:latin typeface="Courier New" panose="02070309020205020404" pitchFamily="49" charset="0"/>
            </a:endParaRPr>
          </a:p>
          <a:p>
            <a:r>
              <a:rPr lang="en-US" b="0" i="0" dirty="0">
                <a:solidFill>
                  <a:srgbClr val="92D050"/>
                </a:solidFill>
                <a:effectLst/>
                <a:latin typeface="Courier New" panose="02070309020205020404" pitchFamily="49" charset="0"/>
              </a:rPr>
              <a:t>from </a:t>
            </a:r>
            <a:r>
              <a:rPr lang="en-US" b="0" i="0" dirty="0" err="1">
                <a:solidFill>
                  <a:srgbClr val="92D050"/>
                </a:solidFill>
                <a:effectLst/>
                <a:latin typeface="Courier New" panose="02070309020205020404" pitchFamily="49" charset="0"/>
              </a:rPr>
              <a:t>sklearn.datasets</a:t>
            </a:r>
            <a:r>
              <a:rPr lang="en-US" b="0" i="0" dirty="0">
                <a:solidFill>
                  <a:srgbClr val="92D050"/>
                </a:solidFill>
                <a:effectLst/>
                <a:latin typeface="Courier New" panose="02070309020205020404" pitchFamily="49" charset="0"/>
              </a:rPr>
              <a:t> import </a:t>
            </a:r>
            <a:r>
              <a:rPr lang="en-US" b="0" i="0" dirty="0" err="1">
                <a:solidFill>
                  <a:srgbClr val="92D050"/>
                </a:solidFill>
                <a:effectLst/>
                <a:latin typeface="Courier New" panose="02070309020205020404" pitchFamily="49" charset="0"/>
              </a:rPr>
              <a:t>load_iris</a:t>
            </a:r>
            <a:r>
              <a:rPr lang="en-US" b="0" i="0" dirty="0">
                <a:solidFill>
                  <a:srgbClr val="92D050"/>
                </a:solidFill>
                <a:effectLst/>
                <a:latin typeface="Courier New" panose="02070309020205020404" pitchFamily="49" charset="0"/>
              </a:rPr>
              <a:t> </a:t>
            </a:r>
            <a:endParaRPr lang="en-US" b="0" i="0" dirty="0">
              <a:solidFill>
                <a:srgbClr val="92D050"/>
              </a:solidFill>
              <a:effectLst/>
              <a:latin typeface="Courier New" panose="02070309020205020404" pitchFamily="49" charset="0"/>
            </a:endParaRPr>
          </a:p>
          <a:p>
            <a:r>
              <a:rPr lang="en-US" b="0" i="0" dirty="0">
                <a:solidFill>
                  <a:srgbClr val="92D050"/>
                </a:solidFill>
                <a:effectLst/>
                <a:latin typeface="Courier New" panose="02070309020205020404" pitchFamily="49" charset="0"/>
              </a:rPr>
              <a:t>from </a:t>
            </a:r>
            <a:r>
              <a:rPr lang="en-US" b="0" i="0" dirty="0" err="1">
                <a:solidFill>
                  <a:srgbClr val="92D050"/>
                </a:solidFill>
                <a:effectLst/>
                <a:latin typeface="Courier New" panose="02070309020205020404" pitchFamily="49" charset="0"/>
              </a:rPr>
              <a:t>sklearn.cluster</a:t>
            </a:r>
            <a:r>
              <a:rPr lang="en-US" b="0" i="0" dirty="0">
                <a:solidFill>
                  <a:srgbClr val="92D050"/>
                </a:solidFill>
                <a:effectLst/>
                <a:latin typeface="Courier New" panose="02070309020205020404" pitchFamily="49" charset="0"/>
              </a:rPr>
              <a:t> import </a:t>
            </a:r>
            <a:r>
              <a:rPr lang="en-US" b="0" i="0" dirty="0" err="1">
                <a:solidFill>
                  <a:srgbClr val="92D050"/>
                </a:solidFill>
                <a:effectLst/>
                <a:latin typeface="Courier New" panose="02070309020205020404" pitchFamily="49" charset="0"/>
              </a:rPr>
              <a:t>AgglomerativeClustering</a:t>
            </a:r>
            <a:r>
              <a:rPr lang="en-US" b="0" i="0" dirty="0">
                <a:solidFill>
                  <a:srgbClr val="92D050"/>
                </a:solidFill>
                <a:effectLst/>
                <a:latin typeface="Courier New" panose="02070309020205020404" pitchFamily="49" charset="0"/>
              </a:rPr>
              <a:t> </a:t>
            </a:r>
            <a:endParaRPr lang="en-US" b="0" i="0" dirty="0">
              <a:solidFill>
                <a:srgbClr val="92D050"/>
              </a:solidFill>
              <a:effectLst/>
              <a:latin typeface="Courier New" panose="02070309020205020404" pitchFamily="49" charset="0"/>
            </a:endParaRPr>
          </a:p>
          <a:p>
            <a:r>
              <a:rPr lang="en-US" b="0" i="0" dirty="0">
                <a:solidFill>
                  <a:srgbClr val="92D050"/>
                </a:solidFill>
                <a:effectLst/>
                <a:latin typeface="Courier New" panose="02070309020205020404" pitchFamily="49" charset="0"/>
              </a:rPr>
              <a:t>from </a:t>
            </a:r>
            <a:r>
              <a:rPr lang="en-US" b="0" i="0" dirty="0" err="1">
                <a:solidFill>
                  <a:srgbClr val="92D050"/>
                </a:solidFill>
                <a:effectLst/>
                <a:latin typeface="Courier New" panose="02070309020205020404" pitchFamily="49" charset="0"/>
              </a:rPr>
              <a:t>scipy.cluster.hierarchy</a:t>
            </a:r>
            <a:r>
              <a:rPr lang="en-US" b="0" i="0" dirty="0">
                <a:solidFill>
                  <a:srgbClr val="92D050"/>
                </a:solidFill>
                <a:effectLst/>
                <a:latin typeface="Courier New" panose="02070309020205020404" pitchFamily="49" charset="0"/>
              </a:rPr>
              <a:t> import dendrogram, linkage </a:t>
            </a:r>
            <a:endParaRPr lang="en-US" b="0" i="0" dirty="0">
              <a:solidFill>
                <a:srgbClr val="92D050"/>
              </a:solidFill>
              <a:effectLst/>
              <a:latin typeface="Courier New" panose="02070309020205020404" pitchFamily="49" charset="0"/>
            </a:endParaRPr>
          </a:p>
          <a:p>
            <a:r>
              <a:rPr lang="en-US" b="0" i="0" dirty="0">
                <a:solidFill>
                  <a:srgbClr val="92D050"/>
                </a:solidFill>
                <a:effectLst/>
                <a:latin typeface="Courier New" panose="02070309020205020404" pitchFamily="49" charset="0"/>
              </a:rPr>
              <a:t>iris = </a:t>
            </a:r>
            <a:r>
              <a:rPr lang="en-US" b="0" i="0" dirty="0" err="1">
                <a:solidFill>
                  <a:srgbClr val="92D050"/>
                </a:solidFill>
                <a:effectLst/>
                <a:latin typeface="Courier New" panose="02070309020205020404" pitchFamily="49" charset="0"/>
              </a:rPr>
              <a:t>load_iris</a:t>
            </a:r>
            <a:r>
              <a:rPr lang="en-US" b="0" i="0" dirty="0">
                <a:solidFill>
                  <a:srgbClr val="92D050"/>
                </a:solidFill>
                <a:effectLst/>
                <a:latin typeface="Courier New" panose="02070309020205020404" pitchFamily="49" charset="0"/>
              </a:rPr>
              <a:t>() X = </a:t>
            </a:r>
            <a:r>
              <a:rPr lang="en-US" b="0" i="0" dirty="0" err="1">
                <a:solidFill>
                  <a:srgbClr val="92D050"/>
                </a:solidFill>
                <a:effectLst/>
                <a:latin typeface="Courier New" panose="02070309020205020404" pitchFamily="49" charset="0"/>
              </a:rPr>
              <a:t>iris.data</a:t>
            </a:r>
            <a:r>
              <a:rPr lang="en-US" b="0" i="0" dirty="0">
                <a:solidFill>
                  <a:srgbClr val="92D050"/>
                </a:solidFill>
                <a:effectLst/>
                <a:latin typeface="Courier New" panose="02070309020205020404" pitchFamily="49" charset="0"/>
              </a:rPr>
              <a:t> </a:t>
            </a:r>
            <a:endParaRPr lang="en-US" b="0" i="0" dirty="0">
              <a:solidFill>
                <a:srgbClr val="92D050"/>
              </a:solidFill>
              <a:effectLst/>
              <a:latin typeface="Courier New" panose="02070309020205020404" pitchFamily="49" charset="0"/>
            </a:endParaRPr>
          </a:p>
          <a:p>
            <a:r>
              <a:rPr lang="en-US" b="0" i="0" dirty="0">
                <a:solidFill>
                  <a:schemeClr val="tx1"/>
                </a:solidFill>
                <a:effectLst/>
                <a:latin typeface="Verdana" panose="020B0604030504040204" pitchFamily="34" charset="0"/>
              </a:rPr>
              <a:t>to create the linkage matrix.</a:t>
            </a:r>
            <a:endParaRPr lang="en-US" b="0" i="0" dirty="0">
              <a:solidFill>
                <a:schemeClr val="tx1"/>
              </a:solidFill>
              <a:effectLst/>
              <a:latin typeface="Courier New" panose="02070309020205020404" pitchFamily="49" charset="0"/>
            </a:endParaRPr>
          </a:p>
          <a:p>
            <a:r>
              <a:rPr lang="en-US" b="0" i="0" dirty="0">
                <a:solidFill>
                  <a:srgbClr val="92D050"/>
                </a:solidFill>
                <a:effectLst/>
                <a:latin typeface="Courier New" panose="02070309020205020404" pitchFamily="49" charset="0"/>
              </a:rPr>
              <a:t>Z = linkage(X, 'ward’)</a:t>
            </a:r>
            <a:endParaRPr lang="en-US" b="0" i="0" dirty="0">
              <a:solidFill>
                <a:srgbClr val="92D050"/>
              </a:solidFill>
              <a:effectLst/>
              <a:latin typeface="Courier New" panose="02070309020205020404" pitchFamily="49" charset="0"/>
            </a:endParaRPr>
          </a:p>
          <a:p>
            <a:pPr algn="l"/>
            <a:r>
              <a:rPr lang="en-US" b="0" i="0" dirty="0">
                <a:solidFill>
                  <a:srgbClr val="000000"/>
                </a:solidFill>
                <a:effectLst/>
                <a:latin typeface="Verdana" panose="020B0604030504040204" pitchFamily="34" charset="0"/>
              </a:rPr>
              <a:t>The 'ward' method is used to calculate the distances between the clusters. It minimizes the variance of the distances between the clusters being merged.</a:t>
            </a:r>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We can visualize the dendrogram using the dendrogram function from the same module.</a:t>
            </a:r>
            <a:endParaRPr lang="en-US" b="0" i="0" dirty="0">
              <a:solidFill>
                <a:srgbClr val="000000"/>
              </a:solidFill>
              <a:effectLst/>
              <a:latin typeface="Verdana" panose="020B0604030504040204" pitchFamily="34" charset="0"/>
            </a:endParaRPr>
          </a:p>
          <a:p>
            <a:r>
              <a:rPr lang="en-US" b="0" i="0" dirty="0">
                <a:solidFill>
                  <a:srgbClr val="92D050"/>
                </a:solidFill>
                <a:effectLst/>
                <a:latin typeface="Courier New" panose="02070309020205020404" pitchFamily="49" charset="0"/>
              </a:rPr>
              <a:t>y = </a:t>
            </a:r>
            <a:r>
              <a:rPr lang="en-US" b="0" i="0" dirty="0" err="1">
                <a:solidFill>
                  <a:srgbClr val="92D050"/>
                </a:solidFill>
                <a:effectLst/>
                <a:latin typeface="Courier New" panose="02070309020205020404" pitchFamily="49" charset="0"/>
              </a:rPr>
              <a:t>iris.target</a:t>
            </a:r>
            <a:endParaRPr lang="en-US" b="0" i="0" dirty="0">
              <a:solidFill>
                <a:srgbClr val="92D050"/>
              </a:solidFill>
              <a:effectLst/>
              <a:latin typeface="Courier New" panose="02070309020205020404" pitchFamily="49" charset="0"/>
            </a:endParaRPr>
          </a:p>
          <a:p>
            <a:r>
              <a:rPr lang="en-US" b="0" i="0" dirty="0" err="1">
                <a:solidFill>
                  <a:srgbClr val="92D050"/>
                </a:solidFill>
                <a:effectLst/>
                <a:latin typeface="Courier New" panose="02070309020205020404" pitchFamily="49" charset="0"/>
              </a:rPr>
              <a:t>plt.figure</a:t>
            </a:r>
            <a:r>
              <a:rPr lang="en-US" b="0" i="0" dirty="0">
                <a:solidFill>
                  <a:srgbClr val="92D050"/>
                </a:solidFill>
                <a:effectLst/>
                <a:latin typeface="Courier New" panose="02070309020205020404" pitchFamily="49" charset="0"/>
              </a:rPr>
              <a:t>(</a:t>
            </a:r>
            <a:r>
              <a:rPr lang="en-US" b="0" i="0" dirty="0" err="1">
                <a:solidFill>
                  <a:srgbClr val="92D050"/>
                </a:solidFill>
                <a:effectLst/>
                <a:latin typeface="Courier New" panose="02070309020205020404" pitchFamily="49" charset="0"/>
              </a:rPr>
              <a:t>figsize</a:t>
            </a:r>
            <a:r>
              <a:rPr lang="en-US" b="0" i="0" dirty="0">
                <a:solidFill>
                  <a:srgbClr val="92D050"/>
                </a:solidFill>
                <a:effectLst/>
                <a:latin typeface="Courier New" panose="02070309020205020404" pitchFamily="49" charset="0"/>
              </a:rPr>
              <a:t>=(7.5, 3.5)) </a:t>
            </a:r>
            <a:r>
              <a:rPr lang="en-US" b="0" i="0" dirty="0" err="1">
                <a:solidFill>
                  <a:srgbClr val="92D050"/>
                </a:solidFill>
                <a:effectLst/>
                <a:latin typeface="Courier New" panose="02070309020205020404" pitchFamily="49" charset="0"/>
              </a:rPr>
              <a:t>plt.title</a:t>
            </a:r>
            <a:r>
              <a:rPr lang="en-US" b="0" i="0" dirty="0">
                <a:solidFill>
                  <a:srgbClr val="92D050"/>
                </a:solidFill>
                <a:effectLst/>
                <a:latin typeface="Courier New" panose="02070309020205020404" pitchFamily="49" charset="0"/>
              </a:rPr>
              <a:t>("Iris Dendrogram") dendrogram(Z) </a:t>
            </a:r>
            <a:r>
              <a:rPr lang="en-US" b="0" i="0" dirty="0" err="1">
                <a:solidFill>
                  <a:srgbClr val="92D050"/>
                </a:solidFill>
                <a:effectLst/>
                <a:latin typeface="Courier New" panose="02070309020205020404" pitchFamily="49" charset="0"/>
              </a:rPr>
              <a:t>plt.show</a:t>
            </a:r>
            <a:r>
              <a:rPr lang="en-US" b="0" i="0" dirty="0">
                <a:solidFill>
                  <a:srgbClr val="92D050"/>
                </a:solidFill>
                <a:effectLst/>
                <a:latin typeface="Courier New" panose="02070309020205020404" pitchFamily="49" charset="0"/>
              </a:rPr>
              <a:t>()</a:t>
            </a:r>
            <a:endParaRPr lang="en-US" dirty="0">
              <a:solidFill>
                <a:srgbClr val="92D05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1" y="896112"/>
            <a:ext cx="6589150" cy="652469"/>
          </a:xfrm>
        </p:spPr>
        <p:txBody>
          <a:bodyPr>
            <a:normAutofit/>
          </a:bodyPr>
          <a:lstStyle/>
          <a:p>
            <a:r>
              <a:rPr lang="en-US" sz="2400" dirty="0"/>
              <a:t>The resulting </a:t>
            </a:r>
            <a:r>
              <a:rPr lang="en-US" sz="2400" dirty="0" err="1"/>
              <a:t>Dendogram</a:t>
            </a:r>
            <a:endParaRPr lang="en-US" sz="2400" dirty="0"/>
          </a:p>
        </p:txBody>
      </p:sp>
      <p:sp>
        <p:nvSpPr>
          <p:cNvPr id="3" name="Slide Number Placeholder 2"/>
          <p:cNvSpPr>
            <a:spLocks noGrp="1"/>
          </p:cNvSpPr>
          <p:nvPr>
            <p:ph type="sldNum" sz="quarter" idx="12"/>
          </p:nvPr>
        </p:nvSpPr>
        <p:spPr/>
        <p:txBody>
          <a:bodyPr/>
          <a:lstStyle/>
          <a:p>
            <a:fld id="{B5CEABB6-07DC-46E8-9B57-56EC44A396E5}" type="slidenum">
              <a:rPr lang="en-US" smtClean="0"/>
            </a:fld>
            <a:endParaRPr lang="en-US" dirty="0"/>
          </a:p>
        </p:txBody>
      </p:sp>
      <p:pic>
        <p:nvPicPr>
          <p:cNvPr id="7170" name="Picture 2" descr="Agglomerative Clustering"/>
          <p:cNvPicPr>
            <a:picLocks noGrp="1" noChangeAspect="1" noChangeArrowheads="1"/>
          </p:cNvPicPr>
          <p:nvPr>
            <p:ph sz="half" idx="14"/>
          </p:nvPr>
        </p:nvPicPr>
        <p:blipFill>
          <a:blip r:embed="rId1">
            <a:extLst>
              <a:ext uri="{28A0092B-C50C-407E-A947-70E740481C1C}">
                <a14:useLocalDpi xmlns:a14="http://schemas.microsoft.com/office/drawing/2010/main" val="0"/>
              </a:ext>
            </a:extLst>
          </a:blip>
          <a:srcRect/>
          <a:stretch>
            <a:fillRect/>
          </a:stretch>
        </p:blipFill>
        <p:spPr bwMode="auto">
          <a:xfrm>
            <a:off x="768985" y="1548581"/>
            <a:ext cx="6583680" cy="44133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5CEABB6-07DC-46E8-9B57-56EC44A396E5}" type="slidenum">
              <a:rPr lang="en-US" smtClean="0"/>
            </a:fld>
            <a:endParaRPr lang="en-US" dirty="0"/>
          </a:p>
        </p:txBody>
      </p:sp>
      <p:sp>
        <p:nvSpPr>
          <p:cNvPr id="4" name="Content Placeholder 3"/>
          <p:cNvSpPr>
            <a:spLocks noGrp="1"/>
          </p:cNvSpPr>
          <p:nvPr>
            <p:ph sz="half" idx="14"/>
          </p:nvPr>
        </p:nvSpPr>
        <p:spPr>
          <a:xfrm>
            <a:off x="294968" y="457201"/>
            <a:ext cx="7669161" cy="5897880"/>
          </a:xfrm>
        </p:spPr>
        <p:txBody>
          <a:bodyPr>
            <a:normAutofit/>
          </a:bodyPr>
          <a:lstStyle/>
          <a:p>
            <a:pPr algn="just"/>
            <a:r>
              <a:rPr lang="en-US" sz="2400" b="0" i="0" dirty="0">
                <a:effectLst/>
                <a:latin typeface="Times New Roman" panose="02020603050405020304" charset="0"/>
                <a:cs typeface="Times New Roman" panose="02020603050405020304" charset="0"/>
              </a:rPr>
              <a:t>Advantages of Agglomerative Clustering</a:t>
            </a:r>
            <a:endParaRPr lang="en-US" sz="2400" b="0" i="0" dirty="0">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b="0" i="0" dirty="0">
                <a:solidFill>
                  <a:srgbClr val="000000"/>
                </a:solidFill>
                <a:effectLst/>
                <a:latin typeface="Times New Roman" panose="02020603050405020304" charset="0"/>
                <a:cs typeface="Times New Roman" panose="02020603050405020304" charset="0"/>
              </a:rPr>
              <a:t>Produces a dendrogram that shows the hierarchical relationship between the clusters.</a:t>
            </a:r>
            <a:endParaRPr lang="en-US" b="0" i="0" dirty="0">
              <a:solidFill>
                <a:srgbClr val="000000"/>
              </a:solidFill>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b="0" i="0" dirty="0">
                <a:solidFill>
                  <a:srgbClr val="000000"/>
                </a:solidFill>
                <a:effectLst/>
                <a:latin typeface="Times New Roman" panose="02020603050405020304" charset="0"/>
                <a:cs typeface="Times New Roman" panose="02020603050405020304" charset="0"/>
              </a:rPr>
              <a:t>Can handle different types of distance metrics and linkage methods.</a:t>
            </a:r>
            <a:endParaRPr lang="en-US" b="0" i="0" dirty="0">
              <a:solidFill>
                <a:srgbClr val="000000"/>
              </a:solidFill>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b="0" i="0" dirty="0">
                <a:solidFill>
                  <a:srgbClr val="000000"/>
                </a:solidFill>
                <a:effectLst/>
                <a:latin typeface="Times New Roman" panose="02020603050405020304" charset="0"/>
                <a:cs typeface="Times New Roman" panose="02020603050405020304" charset="0"/>
              </a:rPr>
              <a:t>Allows for a flexible number of clusters to be extracted from the data.</a:t>
            </a:r>
            <a:endParaRPr lang="en-US" b="0" i="0" dirty="0">
              <a:solidFill>
                <a:srgbClr val="000000"/>
              </a:solidFill>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b="0" i="0" dirty="0">
                <a:solidFill>
                  <a:srgbClr val="000000"/>
                </a:solidFill>
                <a:effectLst/>
                <a:latin typeface="Times New Roman" panose="02020603050405020304" charset="0"/>
                <a:cs typeface="Times New Roman" panose="02020603050405020304" charset="0"/>
              </a:rPr>
              <a:t>Can handle large datasets with efficient implementations.</a:t>
            </a:r>
            <a:endParaRPr lang="en-US" b="0" i="0" dirty="0">
              <a:solidFill>
                <a:srgbClr val="000000"/>
              </a:solidFill>
              <a:effectLst/>
              <a:latin typeface="Times New Roman" panose="02020603050405020304" charset="0"/>
              <a:cs typeface="Times New Roman" panose="02020603050405020304" charset="0"/>
            </a:endParaRPr>
          </a:p>
          <a:p>
            <a:pPr algn="just"/>
            <a:r>
              <a:rPr lang="en-US" sz="2400" b="0" i="0" dirty="0">
                <a:effectLst/>
                <a:latin typeface="Times New Roman" panose="02020603050405020304" charset="0"/>
                <a:cs typeface="Times New Roman" panose="02020603050405020304" charset="0"/>
              </a:rPr>
              <a:t>Disadvantages of Agglomerative Clustering</a:t>
            </a:r>
            <a:endParaRPr lang="en-US" sz="2400" b="0" i="0" dirty="0">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b="0" i="0" dirty="0">
                <a:solidFill>
                  <a:srgbClr val="000000"/>
                </a:solidFill>
                <a:effectLst/>
                <a:latin typeface="Times New Roman" panose="02020603050405020304" charset="0"/>
                <a:cs typeface="Times New Roman" panose="02020603050405020304" charset="0"/>
              </a:rPr>
              <a:t>Can be computationally expensive for large datasets.</a:t>
            </a:r>
            <a:endParaRPr lang="en-US" b="0" i="0" dirty="0">
              <a:solidFill>
                <a:srgbClr val="000000"/>
              </a:solidFill>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b="0" i="0" dirty="0">
                <a:solidFill>
                  <a:srgbClr val="000000"/>
                </a:solidFill>
                <a:effectLst/>
                <a:latin typeface="Times New Roman" panose="02020603050405020304" charset="0"/>
                <a:cs typeface="Times New Roman" panose="02020603050405020304" charset="0"/>
              </a:rPr>
              <a:t>Can produce imbalanced clusters if the distance metric or linkage method is not appropriate for the data.</a:t>
            </a:r>
            <a:endParaRPr lang="en-US" b="0" i="0" dirty="0">
              <a:solidFill>
                <a:srgbClr val="000000"/>
              </a:solidFill>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b="0" i="0" dirty="0">
                <a:solidFill>
                  <a:srgbClr val="000000"/>
                </a:solidFill>
                <a:effectLst/>
                <a:latin typeface="Times New Roman" panose="02020603050405020304" charset="0"/>
                <a:cs typeface="Times New Roman" panose="02020603050405020304" charset="0"/>
              </a:rPr>
              <a:t>The final result may be sensitive to the choice of distance metric and linkage method used.</a:t>
            </a:r>
            <a:endParaRPr lang="en-US" b="0" i="0" dirty="0">
              <a:solidFill>
                <a:srgbClr val="000000"/>
              </a:solidFill>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b="0" i="0" dirty="0">
                <a:solidFill>
                  <a:srgbClr val="000000"/>
                </a:solidFill>
                <a:effectLst/>
                <a:latin typeface="Times New Roman" panose="02020603050405020304" charset="0"/>
                <a:cs typeface="Times New Roman" panose="02020603050405020304" charset="0"/>
              </a:rPr>
              <a:t>The dendrogram may be difficult to interpret for large datasets with many clusters.</a:t>
            </a:r>
            <a:endParaRPr lang="en-US" b="0" i="0" dirty="0">
              <a:solidFill>
                <a:srgbClr val="000000"/>
              </a:solidFill>
              <a:effectLst/>
              <a:latin typeface="Times New Roman" panose="02020603050405020304" charset="0"/>
              <a:cs typeface="Times New Roman" panose="02020603050405020304" charset="0"/>
            </a:endParaRPr>
          </a:p>
          <a:p>
            <a:pPr algn="just">
              <a:buFont typeface="Arial" panose="020B0604020202020204" pitchFamily="34" charset="0"/>
              <a:buChar char="•"/>
            </a:pPr>
            <a:endParaRPr lang="en-US" b="0" i="0" dirty="0">
              <a:solidFill>
                <a:srgbClr val="000000"/>
              </a:solidFill>
              <a:effectLst/>
              <a:latin typeface="Verdana" panose="020B0604030504040204" pitchFamily="34" charset="0"/>
            </a:endParaRP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5CEABB6-07DC-46E8-9B57-56EC44A396E5}" type="slidenum">
              <a:rPr lang="en-US" smtClean="0"/>
            </a:fld>
            <a:endParaRPr lang="en-US" dirty="0"/>
          </a:p>
        </p:txBody>
      </p:sp>
      <p:sp>
        <p:nvSpPr>
          <p:cNvPr id="4" name="Content Placeholder 3"/>
          <p:cNvSpPr>
            <a:spLocks noGrp="1"/>
          </p:cNvSpPr>
          <p:nvPr>
            <p:ph sz="half" idx="14"/>
          </p:nvPr>
        </p:nvSpPr>
        <p:spPr>
          <a:xfrm>
            <a:off x="762000" y="648970"/>
            <a:ext cx="8957310" cy="5706110"/>
          </a:xfrm>
        </p:spPr>
        <p:txBody>
          <a:bodyPr>
            <a:normAutofit/>
          </a:bodyPr>
          <a:lstStyle/>
          <a:p>
            <a:r>
              <a:rPr lang="en-US" sz="2400" b="1" i="0" dirty="0">
                <a:effectLst/>
                <a:latin typeface="Times New Roman" panose="02020603050405020304" charset="0"/>
                <a:cs typeface="Times New Roman" panose="02020603050405020304" charset="0"/>
              </a:rPr>
              <a:t>Balanced Iterative Reducing and Clustering using Hierarchies (BIRCH) </a:t>
            </a:r>
            <a:endParaRPr lang="en-US" sz="2400" b="0" i="0" dirty="0">
              <a:effectLst/>
              <a:latin typeface="Times New Roman" panose="02020603050405020304" charset="0"/>
              <a:cs typeface="Times New Roman" panose="02020603050405020304" charset="0"/>
            </a:endParaRPr>
          </a:p>
          <a:p>
            <a:r>
              <a:rPr lang="en-US" b="1" i="0" dirty="0">
                <a:solidFill>
                  <a:schemeClr val="bg1"/>
                </a:solidFill>
                <a:effectLst/>
                <a:latin typeface="Times New Roman" panose="02020603050405020304" charset="0"/>
                <a:cs typeface="Times New Roman" panose="02020603050405020304" charset="0"/>
              </a:rPr>
              <a:t>Balanced Iterative Reducing and Clustering using Hierarchies (BIRCH) </a:t>
            </a:r>
            <a:r>
              <a:rPr lang="en-US" b="0" i="0" dirty="0">
                <a:solidFill>
                  <a:schemeClr val="bg1"/>
                </a:solidFill>
                <a:effectLst/>
                <a:latin typeface="Times New Roman" panose="02020603050405020304" charset="0"/>
                <a:cs typeface="Times New Roman" panose="02020603050405020304" charset="0"/>
              </a:rPr>
              <a:t>is a clustering algorithm that can cluster large datasets by first generating a small and compact summary of the large dataset that retains as much information as possible. This smaller summary is then clustered instead of clustering the larger dataset.</a:t>
            </a:r>
            <a:endParaRPr lang="en-US" b="0" i="0" dirty="0">
              <a:solidFill>
                <a:schemeClr val="bg1"/>
              </a:solidFill>
              <a:effectLst/>
              <a:latin typeface="Times New Roman" panose="02020603050405020304" charset="0"/>
              <a:cs typeface="Times New Roman" panose="02020603050405020304" charset="0"/>
            </a:endParaRPr>
          </a:p>
          <a:p>
            <a:r>
              <a:rPr lang="en-US" dirty="0">
                <a:solidFill>
                  <a:schemeClr val="bg1"/>
                </a:solidFill>
                <a:latin typeface="Times New Roman" panose="02020603050405020304" charset="0"/>
                <a:cs typeface="Times New Roman" panose="02020603050405020304" charset="0"/>
              </a:rPr>
              <a:t>Based on factors such as Cluster feature.</a:t>
            </a:r>
            <a:endParaRPr lang="en-US" dirty="0">
              <a:solidFill>
                <a:schemeClr val="bg1"/>
              </a:solidFill>
              <a:latin typeface="Times New Roman" panose="02020603050405020304" charset="0"/>
              <a:cs typeface="Times New Roman" panose="02020603050405020304" charset="0"/>
            </a:endParaRPr>
          </a:p>
          <a:p>
            <a:r>
              <a:rPr lang="en-US" dirty="0">
                <a:solidFill>
                  <a:schemeClr val="bg1"/>
                </a:solidFill>
                <a:latin typeface="Times New Roman" panose="02020603050405020304" charset="0"/>
                <a:cs typeface="Times New Roman" panose="02020603050405020304" charset="0"/>
              </a:rPr>
              <a:t>BIRCH has one major drawback – it can only process metric attributes</a:t>
            </a:r>
            <a:endParaRPr lang="en-US" dirty="0">
              <a:solidFill>
                <a:schemeClr val="bg1"/>
              </a:solidFill>
              <a:latin typeface="Times New Roman" panose="02020603050405020304" charset="0"/>
              <a:cs typeface="Times New Roman" panose="02020603050405020304" charset="0"/>
            </a:endParaRPr>
          </a:p>
          <a:p>
            <a:endParaRPr lang="en-US" sz="2000" dirty="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4"/>
          </p:nvPr>
        </p:nvSpPr>
        <p:spPr>
          <a:xfrm>
            <a:off x="271145" y="732790"/>
            <a:ext cx="7088505" cy="5622290"/>
          </a:xfrm>
        </p:spPr>
        <p:txBody>
          <a:bodyPr>
            <a:normAutofit/>
          </a:bodyPr>
          <a:p>
            <a:r>
              <a:rPr lang="en-US" b="1" dirty="0">
                <a:latin typeface="Times New Roman" panose="02020603050405020304" charset="0"/>
                <a:cs typeface="Times New Roman" panose="02020603050405020304" charset="0"/>
                <a:sym typeface="+mn-ea"/>
              </a:rPr>
              <a:t>Parameters of BIRCH Algorithm :</a:t>
            </a:r>
            <a:endParaRPr lang="en-US" b="1" dirty="0">
              <a:solidFill>
                <a:schemeClr val="bg1"/>
              </a:solidFill>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threshold :  threshold is the maximum number of data points a sub-cluster in the leaf node of the CF tree can hold.</a:t>
            </a:r>
            <a:endParaRPr lang="en-US" dirty="0">
              <a:solidFill>
                <a:schemeClr val="bg1"/>
              </a:solidFill>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branching_factor : This parameter specifies the maximum number of CF sub-clusters in each node (internal node).</a:t>
            </a:r>
            <a:endParaRPr lang="en-US" dirty="0">
              <a:solidFill>
                <a:schemeClr val="bg1"/>
              </a:solidFill>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sym typeface="+mn-ea"/>
              </a:rPr>
              <a:t>n_clusters : The number of clusters to be returned after the entire BIRCH algorithm is complete i.e., number of clusters after the final clustering step. If set to None, the final clustering step is not performed and intermediate clusters are returned.</a:t>
            </a:r>
            <a:endParaRPr lang="en-US" dirty="0">
              <a:latin typeface="Times New Roman" panose="02020603050405020304" charset="0"/>
              <a:cs typeface="Times New Roman" panose="02020603050405020304" charset="0"/>
              <a:sym typeface="+mn-ea"/>
            </a:endParaRPr>
          </a:p>
          <a:p>
            <a:r>
              <a:rPr lang="en-US" dirty="0">
                <a:solidFill>
                  <a:schemeClr val="bg1"/>
                </a:solidFill>
                <a:latin typeface="Times New Roman" panose="02020603050405020304" charset="0"/>
                <a:cs typeface="Times New Roman" panose="02020603050405020304" charset="0"/>
              </a:rPr>
              <a:t>Implementation of BIRCH</a:t>
            </a:r>
            <a:endParaRPr lang="en-US" dirty="0">
              <a:solidFill>
                <a:schemeClr val="bg1"/>
              </a:solidFill>
              <a:latin typeface="Times New Roman" panose="02020603050405020304" charset="0"/>
              <a:cs typeface="Times New Roman" panose="02020603050405020304" charset="0"/>
            </a:endParaRPr>
          </a:p>
          <a:p>
            <a:r>
              <a:rPr lang="en-US" dirty="0">
                <a:solidFill>
                  <a:srgbClr val="00B050"/>
                </a:solidFill>
                <a:latin typeface="Times New Roman" panose="02020603050405020304" charset="0"/>
                <a:cs typeface="Times New Roman" panose="02020603050405020304" charset="0"/>
              </a:rPr>
              <a:t>from sklearn.cluster import Birch</a:t>
            </a:r>
            <a:endParaRPr lang="en-US" dirty="0">
              <a:solidFill>
                <a:srgbClr val="00B050"/>
              </a:solidFill>
              <a:latin typeface="Times New Roman" panose="02020603050405020304" charset="0"/>
              <a:cs typeface="Times New Roman" panose="02020603050405020304" charset="0"/>
            </a:endParaRPr>
          </a:p>
          <a:p>
            <a:r>
              <a:rPr lang="en-US" dirty="0">
                <a:solidFill>
                  <a:srgbClr val="00B050"/>
                </a:solidFill>
                <a:latin typeface="Times New Roman" panose="02020603050405020304" charset="0"/>
                <a:cs typeface="Times New Roman" panose="02020603050405020304" charset="0"/>
              </a:rPr>
              <a:t>#Creating the BIRCH clustering model</a:t>
            </a:r>
            <a:endParaRPr lang="en-US" dirty="0">
              <a:solidFill>
                <a:srgbClr val="00B050"/>
              </a:solidFill>
              <a:latin typeface="Times New Roman" panose="02020603050405020304" charset="0"/>
              <a:cs typeface="Times New Roman" panose="02020603050405020304" charset="0"/>
            </a:endParaRPr>
          </a:p>
          <a:p>
            <a:r>
              <a:rPr lang="en-US" dirty="0">
                <a:solidFill>
                  <a:srgbClr val="00B050"/>
                </a:solidFill>
                <a:latin typeface="Times New Roman" panose="02020603050405020304" charset="0"/>
                <a:cs typeface="Times New Roman" panose="02020603050405020304" charset="0"/>
              </a:rPr>
              <a:t>model = Birch(branching_factor = 50, n_clusters = None, threshold = 1.5)</a:t>
            </a:r>
            <a:endParaRPr lang="en-US" dirty="0">
              <a:solidFill>
                <a:srgbClr val="00B050"/>
              </a:solidFill>
              <a:latin typeface="Times New Roman" panose="02020603050405020304" charset="0"/>
              <a:cs typeface="Times New Roman" panose="02020603050405020304" charset="0"/>
            </a:endParaRPr>
          </a:p>
          <a:p>
            <a:r>
              <a:rPr lang="en-US" dirty="0">
                <a:solidFill>
                  <a:srgbClr val="00B050"/>
                </a:solidFill>
                <a:latin typeface="Times New Roman" panose="02020603050405020304" charset="0"/>
                <a:cs typeface="Times New Roman" panose="02020603050405020304" charset="0"/>
              </a:rPr>
              <a:t> # Fit the data (Training)</a:t>
            </a:r>
            <a:endParaRPr lang="en-US" dirty="0">
              <a:solidFill>
                <a:srgbClr val="00B050"/>
              </a:solidFill>
              <a:latin typeface="Times New Roman" panose="02020603050405020304" charset="0"/>
              <a:cs typeface="Times New Roman" panose="02020603050405020304" charset="0"/>
            </a:endParaRPr>
          </a:p>
          <a:p>
            <a:r>
              <a:rPr lang="en-US" dirty="0">
                <a:solidFill>
                  <a:srgbClr val="00B050"/>
                </a:solidFill>
                <a:latin typeface="Times New Roman" panose="02020603050405020304" charset="0"/>
                <a:cs typeface="Times New Roman" panose="02020603050405020304" charset="0"/>
              </a:rPr>
              <a:t>model.fit(dataset)</a:t>
            </a:r>
            <a:endParaRPr lang="en-US" dirty="0">
              <a:solidFill>
                <a:srgbClr val="00B050"/>
              </a:solidFill>
              <a:latin typeface="Times New Roman" panose="02020603050405020304" charset="0"/>
              <a:cs typeface="Times New Roman" panose="02020603050405020304" charset="0"/>
            </a:endParaRPr>
          </a:p>
          <a:p>
            <a:endParaRPr lang="en-US" dirty="0">
              <a:solidFill>
                <a:srgbClr val="00B050"/>
              </a:solidFill>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p>
            <a:fld id="{B5CEABB6-07DC-46E8-9B57-56EC44A396E5}" type="slidenum">
              <a:rPr lang="en-US" smtClean="0"/>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latin typeface="Times New Roman" panose="02020603050405020304" charset="0"/>
                <a:cs typeface="Times New Roman" panose="02020603050405020304" charset="0"/>
              </a:rPr>
              <a:t>Output Plot:</a:t>
            </a:r>
            <a:br>
              <a:rPr lang="en-US">
                <a:latin typeface="Times New Roman" panose="02020603050405020304" charset="0"/>
                <a:cs typeface="Times New Roman" panose="02020603050405020304" charset="0"/>
              </a:rPr>
            </a:br>
            <a:r>
              <a:rPr lang="en-US" sz="1600">
                <a:latin typeface="Times New Roman" panose="02020603050405020304" charset="0"/>
                <a:cs typeface="Times New Roman" panose="02020603050405020304" charset="0"/>
              </a:rPr>
              <a:t>To create 8 clusters with 600 randomly generated samples</a:t>
            </a:r>
            <a:r>
              <a:rPr lang="en-US">
                <a:latin typeface="Times New Roman" panose="02020603050405020304" charset="0"/>
                <a:cs typeface="Times New Roman" panose="02020603050405020304" charset="0"/>
              </a:rPr>
              <a:t> </a:t>
            </a:r>
            <a:endParaRPr lang="en-US">
              <a:latin typeface="Times New Roman" panose="02020603050405020304" charset="0"/>
              <a:cs typeface="Times New Roman" panose="02020603050405020304" charset="0"/>
            </a:endParaRPr>
          </a:p>
        </p:txBody>
      </p:sp>
      <p:pic>
        <p:nvPicPr>
          <p:cNvPr id="5" name="Content Placeholder 4"/>
          <p:cNvPicPr>
            <a:picLocks noChangeAspect="1"/>
          </p:cNvPicPr>
          <p:nvPr>
            <p:ph sz="half" idx="14"/>
          </p:nvPr>
        </p:nvPicPr>
        <p:blipFill>
          <a:blip r:embed="rId1"/>
          <a:stretch>
            <a:fillRect/>
          </a:stretch>
        </p:blipFill>
        <p:spPr>
          <a:xfrm>
            <a:off x="2419350" y="2884805"/>
            <a:ext cx="4806950" cy="3033395"/>
          </a:xfrm>
          <a:prstGeom prst="rect">
            <a:avLst/>
          </a:prstGeom>
        </p:spPr>
      </p:pic>
      <p:sp>
        <p:nvSpPr>
          <p:cNvPr id="4" name="Slide Number Placeholder 3"/>
          <p:cNvSpPr>
            <a:spLocks noGrp="1"/>
          </p:cNvSpPr>
          <p:nvPr>
            <p:ph type="sldNum" sz="quarter" idx="12"/>
          </p:nvPr>
        </p:nvSpPr>
        <p:spPr/>
        <p:txBody>
          <a:bodyPr/>
          <a:p>
            <a:fld id="{B5CEABB6-07DC-46E8-9B57-56EC44A396E5}" type="slidenum">
              <a:rPr lang="en-US" smtClean="0"/>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02920"/>
            <a:ext cx="10968990" cy="426085"/>
          </a:xfrm>
        </p:spPr>
        <p:txBody>
          <a:bodyPr>
            <a:normAutofit fontScale="90000"/>
          </a:bodyPr>
          <a:lstStyle/>
          <a:p>
            <a:r>
              <a:rPr lang="en-US" sz="2665" dirty="0">
                <a:latin typeface="Times New Roman" panose="02020603050405020304" charset="0"/>
                <a:cs typeface="Times New Roman" panose="02020603050405020304" charset="0"/>
              </a:rPr>
              <a:t>Evaluation metrics for clustering algorithms</a:t>
            </a:r>
            <a:endParaRPr lang="en-US" sz="2665" dirty="0">
              <a:latin typeface="Times New Roman" panose="02020603050405020304" charset="0"/>
              <a:cs typeface="Times New Roman" panose="02020603050405020304" charset="0"/>
            </a:endParaRPr>
          </a:p>
        </p:txBody>
      </p:sp>
      <p:sp>
        <p:nvSpPr>
          <p:cNvPr id="3" name="Slide Number Placeholder 2"/>
          <p:cNvSpPr>
            <a:spLocks noGrp="1"/>
          </p:cNvSpPr>
          <p:nvPr>
            <p:ph type="sldNum" sz="quarter" idx="12"/>
          </p:nvPr>
        </p:nvSpPr>
        <p:spPr/>
        <p:txBody>
          <a:bodyPr/>
          <a:lstStyle/>
          <a:p>
            <a:fld id="{B5CEABB6-07DC-46E8-9B57-56EC44A396E5}" type="slidenum">
              <a:rPr lang="en-US" smtClean="0"/>
            </a:fld>
            <a:endParaRPr lang="en-US" dirty="0"/>
          </a:p>
        </p:txBody>
      </p:sp>
      <p:sp>
        <p:nvSpPr>
          <p:cNvPr id="4" name="Content Placeholder 3"/>
          <p:cNvSpPr>
            <a:spLocks noGrp="1"/>
          </p:cNvSpPr>
          <p:nvPr>
            <p:ph sz="half" idx="14"/>
          </p:nvPr>
        </p:nvSpPr>
        <p:spPr>
          <a:xfrm>
            <a:off x="598170" y="1056640"/>
            <a:ext cx="10085070" cy="5551170"/>
          </a:xfrm>
        </p:spPr>
        <p:txBody>
          <a:bodyPr>
            <a:noAutofit/>
          </a:bodyPr>
          <a:lstStyle/>
          <a:p>
            <a:pPr algn="l" fontAlgn="auto">
              <a:lnSpc>
                <a:spcPct val="120000"/>
              </a:lnSpc>
            </a:pPr>
            <a:r>
              <a:rPr lang="en-US" sz="1400" b="1" i="0" dirty="0">
                <a:effectLst/>
                <a:latin typeface="Times New Roman" panose="02020603050405020304" charset="0"/>
                <a:cs typeface="Times New Roman" panose="02020603050405020304" charset="0"/>
              </a:rPr>
              <a:t>Silhouette Coefficient</a:t>
            </a:r>
            <a:endParaRPr lang="en-US" sz="1400" b="1" i="0" dirty="0">
              <a:effectLst/>
              <a:latin typeface="Times New Roman" panose="02020603050405020304" charset="0"/>
              <a:cs typeface="Times New Roman" panose="02020603050405020304" charset="0"/>
            </a:endParaRPr>
          </a:p>
          <a:p>
            <a:pPr algn="l" fontAlgn="auto">
              <a:lnSpc>
                <a:spcPct val="120000"/>
              </a:lnSpc>
              <a:buFont typeface="Arial" panose="020B0604020202020204" pitchFamily="34" charset="0"/>
              <a:buChar char="•"/>
            </a:pPr>
            <a:r>
              <a:rPr lang="en-US" sz="1400" b="1" i="0" dirty="0">
                <a:effectLst/>
                <a:latin typeface="Times New Roman" panose="02020603050405020304" charset="0"/>
                <a:cs typeface="Times New Roman" panose="02020603050405020304" charset="0"/>
              </a:rPr>
              <a:t>Assessment:</a:t>
            </a:r>
            <a:r>
              <a:rPr lang="en-US" sz="1400" b="0" i="0" dirty="0">
                <a:effectLst/>
                <a:latin typeface="Times New Roman" panose="02020603050405020304" charset="0"/>
                <a:cs typeface="Times New Roman" panose="02020603050405020304" charset="0"/>
              </a:rPr>
              <a:t> This metric evaluates cohesion within clusters and separation between them.</a:t>
            </a:r>
            <a:endParaRPr lang="en-US" sz="1400" b="0" i="0" dirty="0">
              <a:effectLst/>
              <a:latin typeface="Times New Roman" panose="02020603050405020304" charset="0"/>
              <a:cs typeface="Times New Roman" panose="02020603050405020304" charset="0"/>
            </a:endParaRPr>
          </a:p>
          <a:p>
            <a:pPr algn="l" fontAlgn="auto">
              <a:lnSpc>
                <a:spcPct val="120000"/>
              </a:lnSpc>
              <a:buFont typeface="Arial" panose="020B0604020202020204" pitchFamily="34" charset="0"/>
              <a:buChar char="•"/>
            </a:pPr>
            <a:r>
              <a:rPr lang="en-US" sz="1400" b="1" i="0" dirty="0">
                <a:effectLst/>
                <a:latin typeface="Times New Roman" panose="02020603050405020304" charset="0"/>
                <a:cs typeface="Times New Roman" panose="02020603050405020304" charset="0"/>
              </a:rPr>
              <a:t>Range:</a:t>
            </a:r>
            <a:r>
              <a:rPr lang="en-US" sz="1400" b="0" i="0" dirty="0">
                <a:effectLst/>
                <a:latin typeface="Times New Roman" panose="02020603050405020304" charset="0"/>
                <a:cs typeface="Times New Roman" panose="02020603050405020304" charset="0"/>
              </a:rPr>
              <a:t> It varies from -1 (poor clustering) to 1 (excellent clustering).</a:t>
            </a:r>
            <a:endParaRPr lang="en-US" sz="1400" b="0" i="0" dirty="0">
              <a:effectLst/>
              <a:latin typeface="Times New Roman" panose="02020603050405020304" charset="0"/>
              <a:cs typeface="Times New Roman" panose="02020603050405020304" charset="0"/>
            </a:endParaRPr>
          </a:p>
          <a:p>
            <a:pPr algn="l" fontAlgn="auto">
              <a:lnSpc>
                <a:spcPct val="120000"/>
              </a:lnSpc>
              <a:buFont typeface="Arial" panose="020B0604020202020204" pitchFamily="34" charset="0"/>
              <a:buChar char="•"/>
            </a:pPr>
            <a:r>
              <a:rPr lang="en-US" sz="1400" b="1" i="0" dirty="0">
                <a:effectLst/>
                <a:latin typeface="Times New Roman" panose="02020603050405020304" charset="0"/>
                <a:cs typeface="Times New Roman" panose="02020603050405020304" charset="0"/>
              </a:rPr>
              <a:t>Usage:</a:t>
            </a:r>
            <a:r>
              <a:rPr lang="en-US" sz="1400" b="0" i="0" dirty="0">
                <a:effectLst/>
                <a:latin typeface="Times New Roman" panose="02020603050405020304" charset="0"/>
                <a:cs typeface="Times New Roman" panose="02020603050405020304" charset="0"/>
              </a:rPr>
              <a:t> Higher scores suggest better-defined clusters with good separation and tightness.</a:t>
            </a:r>
            <a:endParaRPr lang="en-US" sz="1400" b="0" i="0" dirty="0">
              <a:effectLst/>
              <a:latin typeface="Times New Roman" panose="02020603050405020304" charset="0"/>
              <a:cs typeface="Times New Roman" panose="02020603050405020304" charset="0"/>
            </a:endParaRPr>
          </a:p>
          <a:p>
            <a:pPr algn="l" fontAlgn="auto">
              <a:lnSpc>
                <a:spcPct val="120000"/>
              </a:lnSpc>
            </a:pPr>
            <a:r>
              <a:rPr lang="en-US" sz="1400" b="1" i="0" dirty="0">
                <a:effectLst/>
                <a:latin typeface="Times New Roman" panose="02020603050405020304" charset="0"/>
                <a:cs typeface="Times New Roman" panose="02020603050405020304" charset="0"/>
              </a:rPr>
              <a:t>Rand Index (RI)</a:t>
            </a:r>
            <a:endParaRPr lang="en-US" sz="1400" b="1" i="0" dirty="0">
              <a:effectLst/>
              <a:latin typeface="Times New Roman" panose="02020603050405020304" charset="0"/>
              <a:cs typeface="Times New Roman" panose="02020603050405020304" charset="0"/>
            </a:endParaRPr>
          </a:p>
          <a:p>
            <a:pPr algn="l" fontAlgn="auto">
              <a:lnSpc>
                <a:spcPct val="120000"/>
              </a:lnSpc>
              <a:buFont typeface="Arial" panose="020B0604020202020204" pitchFamily="34" charset="0"/>
              <a:buChar char="•"/>
            </a:pPr>
            <a:r>
              <a:rPr lang="en-US" sz="1400" b="1" i="0" dirty="0">
                <a:effectLst/>
                <a:latin typeface="Times New Roman" panose="02020603050405020304" charset="0"/>
                <a:cs typeface="Times New Roman" panose="02020603050405020304" charset="0"/>
              </a:rPr>
              <a:t>Measurement:</a:t>
            </a:r>
            <a:r>
              <a:rPr lang="en-US" sz="1400" b="0" i="0" dirty="0">
                <a:effectLst/>
                <a:latin typeface="Times New Roman" panose="02020603050405020304" charset="0"/>
                <a:cs typeface="Times New Roman" panose="02020603050405020304" charset="0"/>
              </a:rPr>
              <a:t> It assesses the agreement between the predicted clusters and ground truth labels.</a:t>
            </a:r>
            <a:endParaRPr lang="en-US" sz="1400" b="0" i="0" dirty="0">
              <a:effectLst/>
              <a:latin typeface="Times New Roman" panose="02020603050405020304" charset="0"/>
              <a:cs typeface="Times New Roman" panose="02020603050405020304" charset="0"/>
            </a:endParaRPr>
          </a:p>
          <a:p>
            <a:pPr algn="l" fontAlgn="auto">
              <a:lnSpc>
                <a:spcPct val="120000"/>
              </a:lnSpc>
              <a:buFont typeface="Arial" panose="020B0604020202020204" pitchFamily="34" charset="0"/>
              <a:buChar char="•"/>
            </a:pPr>
            <a:r>
              <a:rPr lang="en-US" sz="1400" b="1" i="0" dirty="0">
                <a:effectLst/>
                <a:latin typeface="Times New Roman" panose="02020603050405020304" charset="0"/>
                <a:cs typeface="Times New Roman" panose="02020603050405020304" charset="0"/>
              </a:rPr>
              <a:t>Scale:</a:t>
            </a:r>
            <a:r>
              <a:rPr lang="en-US" sz="1400" b="0" i="0" dirty="0">
                <a:effectLst/>
                <a:latin typeface="Times New Roman" panose="02020603050405020304" charset="0"/>
                <a:cs typeface="Times New Roman" panose="02020603050405020304" charset="0"/>
              </a:rPr>
              <a:t> The index ranges from 0 (random clustering) to 1 (perfect agreement).</a:t>
            </a:r>
            <a:endParaRPr lang="en-US" sz="1400" b="0" i="0" dirty="0">
              <a:effectLst/>
              <a:latin typeface="Times New Roman" panose="02020603050405020304" charset="0"/>
              <a:cs typeface="Times New Roman" panose="02020603050405020304" charset="0"/>
            </a:endParaRPr>
          </a:p>
          <a:p>
            <a:pPr algn="l" fontAlgn="auto">
              <a:lnSpc>
                <a:spcPct val="120000"/>
              </a:lnSpc>
            </a:pPr>
            <a:r>
              <a:rPr lang="en-US" sz="1400" b="1" i="0" dirty="0">
                <a:effectLst/>
                <a:latin typeface="Times New Roman" panose="02020603050405020304" charset="0"/>
                <a:cs typeface="Times New Roman" panose="02020603050405020304" charset="0"/>
              </a:rPr>
              <a:t>2. Adjusted Rand Index (ARI)</a:t>
            </a:r>
            <a:endParaRPr lang="en-US" sz="1400" b="1" i="0" dirty="0">
              <a:effectLst/>
              <a:latin typeface="Times New Roman" panose="02020603050405020304" charset="0"/>
              <a:cs typeface="Times New Roman" panose="02020603050405020304" charset="0"/>
            </a:endParaRPr>
          </a:p>
          <a:p>
            <a:pPr algn="l" fontAlgn="auto">
              <a:lnSpc>
                <a:spcPct val="120000"/>
              </a:lnSpc>
              <a:buFont typeface="Arial" panose="020B0604020202020204" pitchFamily="34" charset="0"/>
              <a:buChar char="•"/>
            </a:pPr>
            <a:r>
              <a:rPr lang="en-US" sz="1400" b="1" i="0" dirty="0">
                <a:effectLst/>
                <a:latin typeface="Times New Roman" panose="02020603050405020304" charset="0"/>
                <a:cs typeface="Times New Roman" panose="02020603050405020304" charset="0"/>
              </a:rPr>
              <a:t>Improvement Over RI:</a:t>
            </a:r>
            <a:r>
              <a:rPr lang="en-US" sz="1400" b="0" i="0" dirty="0">
                <a:effectLst/>
                <a:latin typeface="Times New Roman" panose="02020603050405020304" charset="0"/>
                <a:cs typeface="Times New Roman" panose="02020603050405020304" charset="0"/>
              </a:rPr>
              <a:t> This is a corrected version that accounts for chance agreement, offering a more robust evaluation.</a:t>
            </a:r>
            <a:endParaRPr lang="en-US" sz="1400" b="0" i="0" dirty="0">
              <a:effectLst/>
              <a:latin typeface="Times New Roman" panose="02020603050405020304" charset="0"/>
              <a:cs typeface="Times New Roman" panose="02020603050405020304" charset="0"/>
            </a:endParaRPr>
          </a:p>
          <a:p>
            <a:pPr algn="l" fontAlgn="auto">
              <a:lnSpc>
                <a:spcPct val="120000"/>
              </a:lnSpc>
              <a:buFont typeface="Arial" panose="020B0604020202020204" pitchFamily="34" charset="0"/>
              <a:buChar char="•"/>
            </a:pPr>
            <a:r>
              <a:rPr lang="en-US" sz="1400" b="1" i="0" dirty="0">
                <a:effectLst/>
                <a:latin typeface="Times New Roman" panose="02020603050405020304" charset="0"/>
                <a:cs typeface="Times New Roman" panose="02020603050405020304" charset="0"/>
              </a:rPr>
              <a:t>Preferred Use:</a:t>
            </a:r>
            <a:r>
              <a:rPr lang="en-US" sz="1400" b="0" i="0" dirty="0">
                <a:effectLst/>
                <a:latin typeface="Times New Roman" panose="02020603050405020304" charset="0"/>
                <a:cs typeface="Times New Roman" panose="02020603050405020304" charset="0"/>
              </a:rPr>
              <a:t> ARI is often favored for its reliability in various clustering scenarios.</a:t>
            </a:r>
            <a:endParaRPr lang="en-US" sz="1400" b="0" i="0" dirty="0">
              <a:effectLst/>
              <a:latin typeface="Times New Roman" panose="02020603050405020304" charset="0"/>
              <a:cs typeface="Times New Roman" panose="02020603050405020304" charset="0"/>
            </a:endParaRPr>
          </a:p>
          <a:p>
            <a:pPr algn="l" fontAlgn="auto">
              <a:lnSpc>
                <a:spcPct val="120000"/>
              </a:lnSpc>
            </a:pPr>
            <a:r>
              <a:rPr lang="en-US" sz="1400" b="1" i="0" dirty="0">
                <a:effectLst/>
                <a:latin typeface="Times New Roman" panose="02020603050405020304" charset="0"/>
                <a:cs typeface="Times New Roman" panose="02020603050405020304" charset="0"/>
              </a:rPr>
              <a:t>3. Normalized Mutual Information (NMI)</a:t>
            </a:r>
            <a:endParaRPr lang="en-US" sz="1400" b="1" i="0" dirty="0">
              <a:effectLst/>
              <a:latin typeface="Times New Roman" panose="02020603050405020304" charset="0"/>
              <a:cs typeface="Times New Roman" panose="02020603050405020304" charset="0"/>
            </a:endParaRPr>
          </a:p>
          <a:p>
            <a:pPr algn="l" fontAlgn="auto">
              <a:lnSpc>
                <a:spcPct val="120000"/>
              </a:lnSpc>
              <a:buFont typeface="Arial" panose="020B0604020202020204" pitchFamily="34" charset="0"/>
              <a:buChar char="•"/>
            </a:pPr>
            <a:r>
              <a:rPr lang="en-US" sz="1400" b="1" i="0" dirty="0">
                <a:effectLst/>
                <a:latin typeface="Times New Roman" panose="02020603050405020304" charset="0"/>
                <a:cs typeface="Times New Roman" panose="02020603050405020304" charset="0"/>
              </a:rPr>
              <a:t>Insight:</a:t>
            </a:r>
            <a:r>
              <a:rPr lang="en-US" sz="1400" b="0" i="0" dirty="0">
                <a:effectLst/>
                <a:latin typeface="Times New Roman" panose="02020603050405020304" charset="0"/>
                <a:cs typeface="Times New Roman" panose="02020603050405020304" charset="0"/>
              </a:rPr>
              <a:t> NMI measures the mutual information between predicted clusters and ground truth, normalized by entropy.</a:t>
            </a:r>
            <a:endParaRPr lang="en-US" sz="1400" b="0" i="0" dirty="0">
              <a:effectLst/>
              <a:latin typeface="Times New Roman" panose="02020603050405020304" charset="0"/>
              <a:cs typeface="Times New Roman" panose="02020603050405020304" charset="0"/>
            </a:endParaRPr>
          </a:p>
          <a:p>
            <a:pPr algn="l" fontAlgn="auto">
              <a:lnSpc>
                <a:spcPct val="120000"/>
              </a:lnSpc>
              <a:buFont typeface="Arial" panose="020B0604020202020204" pitchFamily="34" charset="0"/>
              <a:buChar char="•"/>
            </a:pPr>
            <a:r>
              <a:rPr lang="en-US" sz="1400" b="1" i="0" dirty="0">
                <a:effectLst/>
                <a:latin typeface="Times New Roman" panose="02020603050405020304" charset="0"/>
                <a:cs typeface="Times New Roman" panose="02020603050405020304" charset="0"/>
              </a:rPr>
              <a:t>Higher Scores:</a:t>
            </a:r>
            <a:r>
              <a:rPr lang="en-US" sz="1400" b="0" i="0" dirty="0">
                <a:effectLst/>
                <a:latin typeface="Times New Roman" panose="02020603050405020304" charset="0"/>
                <a:cs typeface="Times New Roman" panose="02020603050405020304" charset="0"/>
              </a:rPr>
              <a:t> They indicate a greater similarity between the clustering outcome and the actual distribution.</a:t>
            </a:r>
            <a:endParaRPr lang="en-US" sz="1400" b="0" i="0" dirty="0">
              <a:effectLst/>
              <a:latin typeface="Times New Roman" panose="02020603050405020304" charset="0"/>
              <a:cs typeface="Times New Roman" panose="02020603050405020304" charset="0"/>
            </a:endParaRPr>
          </a:p>
          <a:p>
            <a:endParaRPr lang="en-US" sz="900" b="0" i="0" dirty="0">
              <a:effectLst/>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74089" y="688202"/>
            <a:ext cx="7844309" cy="2939901"/>
          </a:xfrm>
        </p:spPr>
        <p:txBody>
          <a:bodyPr>
            <a:normAutofit/>
          </a:bodyPr>
          <a:lstStyle/>
          <a:p>
            <a:pPr algn="l" fontAlgn="base"/>
            <a:r>
              <a:rPr lang="en-US" sz="1800" b="0" i="0" dirty="0">
                <a:solidFill>
                  <a:schemeClr val="bg1"/>
                </a:solidFill>
                <a:effectLst/>
                <a:latin typeface="Lato" panose="020F0502020204030203" pitchFamily="34" charset="0"/>
              </a:rPr>
              <a:t>There are different types of clustering algorithms that handle all kinds of unique data</a:t>
            </a:r>
            <a:br>
              <a:rPr lang="en-US" b="0" i="0" dirty="0">
                <a:solidFill>
                  <a:srgbClr val="0A0A23"/>
                </a:solidFill>
                <a:effectLst/>
                <a:highlight>
                  <a:srgbClr val="FFFFFF"/>
                </a:highlight>
                <a:latin typeface="Lato" panose="020F0502020204030203" pitchFamily="34" charset="0"/>
              </a:rPr>
            </a:br>
            <a:br>
              <a:rPr lang="en-US" b="0" i="0" dirty="0">
                <a:solidFill>
                  <a:schemeClr val="bg1"/>
                </a:solidFill>
                <a:effectLst/>
                <a:highlight>
                  <a:srgbClr val="FFFFFF"/>
                </a:highlight>
                <a:latin typeface="Lato" panose="020F0502020204030203" pitchFamily="34" charset="0"/>
              </a:rPr>
            </a:br>
            <a:r>
              <a:rPr lang="en-US" sz="1600" b="0" i="0" dirty="0">
                <a:solidFill>
                  <a:schemeClr val="bg1"/>
                </a:solidFill>
                <a:effectLst/>
                <a:latin typeface="Lato" panose="020F0502020204030203" pitchFamily="34" charset="0"/>
              </a:rPr>
              <a:t>Density Based</a:t>
            </a:r>
            <a:br>
              <a:rPr lang="en-US" sz="1600" b="0" i="0" dirty="0">
                <a:solidFill>
                  <a:schemeClr val="bg1"/>
                </a:solidFill>
                <a:effectLst/>
                <a:latin typeface="Lato" panose="020F0502020204030203" pitchFamily="34" charset="0"/>
              </a:rPr>
            </a:br>
            <a:br>
              <a:rPr lang="en-US" sz="1600" b="0" i="0" dirty="0">
                <a:solidFill>
                  <a:schemeClr val="bg1"/>
                </a:solidFill>
                <a:effectLst/>
                <a:latin typeface="Lato" panose="020F0502020204030203" pitchFamily="34" charset="0"/>
              </a:rPr>
            </a:br>
            <a:r>
              <a:rPr lang="en-US" sz="1600" b="0" i="0" dirty="0">
                <a:solidFill>
                  <a:schemeClr val="bg1"/>
                </a:solidFill>
                <a:effectLst/>
                <a:latin typeface="Lato" panose="020F0502020204030203" pitchFamily="34" charset="0"/>
              </a:rPr>
              <a:t>Distribution Based</a:t>
            </a:r>
            <a:br>
              <a:rPr lang="en-US" sz="1600" b="0" i="0" dirty="0">
                <a:solidFill>
                  <a:schemeClr val="bg1"/>
                </a:solidFill>
                <a:effectLst/>
                <a:latin typeface="Lato" panose="020F0502020204030203" pitchFamily="34" charset="0"/>
              </a:rPr>
            </a:br>
            <a:br>
              <a:rPr lang="en-US" sz="1600" b="0" i="0" dirty="0">
                <a:solidFill>
                  <a:schemeClr val="bg1"/>
                </a:solidFill>
                <a:effectLst/>
                <a:latin typeface="Lato" panose="020F0502020204030203" pitchFamily="34" charset="0"/>
              </a:rPr>
            </a:br>
            <a:r>
              <a:rPr lang="en-US" sz="1600" b="0" i="0" dirty="0" err="1">
                <a:solidFill>
                  <a:schemeClr val="bg1"/>
                </a:solidFill>
                <a:effectLst/>
                <a:latin typeface="Lato" panose="020F0502020204030203" pitchFamily="34" charset="0"/>
              </a:rPr>
              <a:t>CeNtroid</a:t>
            </a:r>
            <a:r>
              <a:rPr lang="en-US" sz="1600" b="0" i="0" dirty="0">
                <a:solidFill>
                  <a:schemeClr val="bg1"/>
                </a:solidFill>
                <a:effectLst/>
                <a:latin typeface="Lato" panose="020F0502020204030203" pitchFamily="34" charset="0"/>
              </a:rPr>
              <a:t> Based</a:t>
            </a:r>
            <a:br>
              <a:rPr lang="en-US" sz="1600" b="0" i="0" dirty="0">
                <a:solidFill>
                  <a:schemeClr val="bg1"/>
                </a:solidFill>
                <a:effectLst/>
                <a:latin typeface="Lato" panose="020F0502020204030203" pitchFamily="34" charset="0"/>
              </a:rPr>
            </a:br>
            <a:br>
              <a:rPr lang="en-US" sz="1600" b="0" i="0" dirty="0">
                <a:solidFill>
                  <a:schemeClr val="bg1"/>
                </a:solidFill>
                <a:effectLst/>
                <a:latin typeface="Lato" panose="020F0502020204030203" pitchFamily="34" charset="0"/>
              </a:rPr>
            </a:br>
            <a:r>
              <a:rPr lang="en-US" sz="1600" b="0" i="0" dirty="0" err="1">
                <a:solidFill>
                  <a:schemeClr val="bg1"/>
                </a:solidFill>
                <a:effectLst/>
                <a:latin typeface="Lato" panose="020F0502020204030203" pitchFamily="34" charset="0"/>
              </a:rPr>
              <a:t>Hierarcial</a:t>
            </a:r>
            <a:r>
              <a:rPr lang="en-US" sz="1600" b="0" i="0" dirty="0">
                <a:solidFill>
                  <a:schemeClr val="bg1"/>
                </a:solidFill>
                <a:effectLst/>
                <a:latin typeface="Lato" panose="020F0502020204030203" pitchFamily="34" charset="0"/>
              </a:rPr>
              <a:t> Based</a:t>
            </a:r>
            <a:endParaRPr lang="en-US" sz="1600" b="0" i="0" dirty="0">
              <a:solidFill>
                <a:schemeClr val="bg1"/>
              </a:solidFill>
              <a:effectLst/>
              <a:latin typeface="Lato" panose="020F0502020204030203" pitchFamily="34" charset="0"/>
            </a:endParaRPr>
          </a:p>
        </p:txBody>
      </p:sp>
      <p:pic>
        <p:nvPicPr>
          <p:cNvPr id="13" name="Picture Placeholder 12" descr="Low angle view of tall buildings"/>
          <p:cNvPicPr>
            <a:picLocks noGrp="1" noChangeAspect="1"/>
          </p:cNvPicPr>
          <p:nvPr>
            <p:ph type="pic" sz="quarter" idx="13"/>
          </p:nvPr>
        </p:nvPicPr>
        <p:blipFill>
          <a:blip r:embed="rId1"/>
          <a:srcRect l="43" r="43"/>
          <a:stretch>
            <a:fillRect/>
          </a:stretch>
        </p:blipFill>
        <p:spPr>
          <a:xfrm>
            <a:off x="0" y="-1"/>
            <a:ext cx="4076118" cy="6096678"/>
          </a:xfrm>
        </p:spPr>
      </p:pic>
      <p:sp>
        <p:nvSpPr>
          <p:cNvPr id="44" name="Oval 43"/>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33694" y="544285"/>
            <a:ext cx="6594768" cy="1122283"/>
          </a:xfrm>
        </p:spPr>
        <p:txBody>
          <a:bodyPr/>
          <a:lstStyle/>
          <a:p>
            <a:r>
              <a:rPr lang="en-US" dirty="0">
                <a:latin typeface="Times New Roman" panose="02020603050405020304" charset="0"/>
                <a:cs typeface="Times New Roman" panose="02020603050405020304" charset="0"/>
              </a:rPr>
              <a:t>CENTROID Based</a:t>
            </a:r>
            <a:endParaRPr lang="en-US" dirty="0">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4829789" y="2144485"/>
            <a:ext cx="6594768" cy="3937084"/>
          </a:xfrm>
        </p:spPr>
        <p:txBody>
          <a:bodyPr/>
          <a:lstStyle/>
          <a:p>
            <a:r>
              <a:rPr lang="en-US" i="0" dirty="0">
                <a:solidFill>
                  <a:srgbClr val="474747"/>
                </a:solidFill>
                <a:effectLst/>
                <a:latin typeface="Times New Roman" panose="02020603050405020304" charset="0"/>
                <a:cs typeface="Times New Roman" panose="02020603050405020304" charset="0"/>
              </a:rPr>
              <a:t> </a:t>
            </a:r>
            <a:r>
              <a:rPr lang="en-US" i="0" dirty="0">
                <a:solidFill>
                  <a:schemeClr val="bg1"/>
                </a:solidFill>
                <a:effectLst/>
                <a:latin typeface="Times New Roman" panose="02020603050405020304" charset="0"/>
                <a:cs typeface="Times New Roman" panose="02020603050405020304" charset="0"/>
              </a:rPr>
              <a:t>A centroid is a data point that represents the center of the cluster.</a:t>
            </a:r>
            <a:endParaRPr lang="en-US" i="0" dirty="0">
              <a:solidFill>
                <a:schemeClr val="bg1"/>
              </a:solidFill>
              <a:effectLst/>
              <a:latin typeface="Times New Roman" panose="02020603050405020304" charset="0"/>
              <a:cs typeface="Times New Roman" panose="02020603050405020304" charset="0"/>
            </a:endParaRPr>
          </a:p>
          <a:p>
            <a:r>
              <a:rPr lang="en-US" i="0" dirty="0">
                <a:solidFill>
                  <a:schemeClr val="bg1"/>
                </a:solidFill>
                <a:effectLst/>
                <a:latin typeface="Times New Roman" panose="02020603050405020304" charset="0"/>
                <a:cs typeface="Times New Roman" panose="02020603050405020304" charset="0"/>
              </a:rPr>
              <a:t>Centroid-based clustering </a:t>
            </a:r>
            <a:r>
              <a:rPr lang="en-US" b="0" i="0" dirty="0">
                <a:solidFill>
                  <a:schemeClr val="bg1"/>
                </a:solidFill>
                <a:effectLst/>
                <a:latin typeface="Times New Roman" panose="02020603050405020304" charset="0"/>
                <a:cs typeface="Times New Roman" panose="02020603050405020304" charset="0"/>
              </a:rPr>
              <a:t>organizes the data into non-hierarchical clusters.</a:t>
            </a:r>
            <a:endParaRPr lang="en-US" b="0" i="0" dirty="0">
              <a:solidFill>
                <a:schemeClr val="bg1"/>
              </a:solidFill>
              <a:effectLst/>
              <a:latin typeface="Times New Roman" panose="02020603050405020304" charset="0"/>
              <a:cs typeface="Times New Roman" panose="02020603050405020304" charset="0"/>
            </a:endParaRPr>
          </a:p>
          <a:p>
            <a:r>
              <a:rPr lang="en-US" dirty="0">
                <a:solidFill>
                  <a:schemeClr val="bg1"/>
                </a:solidFill>
                <a:latin typeface="Times New Roman" panose="02020603050405020304" charset="0"/>
                <a:cs typeface="Times New Roman" panose="02020603050405020304" charset="0"/>
              </a:rPr>
              <a:t>S</a:t>
            </a:r>
            <a:r>
              <a:rPr lang="en-US" b="0" i="0" dirty="0">
                <a:solidFill>
                  <a:schemeClr val="bg1"/>
                </a:solidFill>
                <a:effectLst/>
                <a:latin typeface="Times New Roman" panose="02020603050405020304" charset="0"/>
                <a:cs typeface="Times New Roman" panose="02020603050405020304" charset="0"/>
              </a:rPr>
              <a:t>ensitive to initial conditions and outliers.</a:t>
            </a:r>
            <a:endParaRPr lang="en-US" dirty="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33694" y="544285"/>
            <a:ext cx="6594768" cy="679831"/>
          </a:xfrm>
        </p:spPr>
        <p:txBody>
          <a:bodyPr>
            <a:normAutofit fontScale="90000"/>
          </a:bodyPr>
          <a:lstStyle/>
          <a:p>
            <a:br>
              <a:rPr lang="en-US" dirty="0">
                <a:latin typeface="Times New Roman" panose="02020603050405020304" charset="0"/>
                <a:cs typeface="Times New Roman" panose="02020603050405020304" charset="0"/>
              </a:rPr>
            </a:br>
            <a:r>
              <a:rPr lang="en-US" sz="2200" dirty="0">
                <a:latin typeface="Times New Roman" panose="02020603050405020304" charset="0"/>
                <a:cs typeface="Times New Roman" panose="02020603050405020304" charset="0"/>
              </a:rPr>
              <a:t>Two centroid based algorithms are:</a:t>
            </a:r>
            <a:br>
              <a:rPr lang="en-US" sz="2200" dirty="0">
                <a:latin typeface="Times New Roman" panose="02020603050405020304" charset="0"/>
                <a:cs typeface="Times New Roman" panose="02020603050405020304" charset="0"/>
              </a:rPr>
            </a:br>
            <a:endParaRPr lang="en-US" sz="1200" dirty="0">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4829789" y="1224117"/>
            <a:ext cx="6594768" cy="4857452"/>
          </a:xfrm>
        </p:spPr>
        <p:txBody>
          <a:bodyPr>
            <a:normAutofit fontScale="92500" lnSpcReduction="20000"/>
          </a:bodyPr>
          <a:lstStyle/>
          <a:p>
            <a:r>
              <a:rPr lang="en-US" sz="2400" dirty="0">
                <a:latin typeface="Times New Roman" panose="02020603050405020304" charset="0"/>
                <a:cs typeface="Times New Roman" panose="02020603050405020304" charset="0"/>
              </a:rPr>
              <a:t>1.Kmeans- Works for numerical data</a:t>
            </a:r>
            <a:endParaRPr lang="en-US" sz="2400"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r>
              <a:rPr lang="en-US" dirty="0">
                <a:latin typeface="Times New Roman" panose="02020603050405020304" charset="0"/>
                <a:cs typeface="Times New Roman" panose="02020603050405020304" charset="0"/>
              </a:rPr>
              <a:t>2.K mode-Works for categorical data</a:t>
            </a:r>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p:txBody>
      </p:sp>
      <p:pic>
        <p:nvPicPr>
          <p:cNvPr id="5" name="Picture 2" descr="Introduction to K-means clustering | by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6129" y="2248237"/>
            <a:ext cx="4295006" cy="3105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29789" y="1401097"/>
            <a:ext cx="6594768" cy="4680471"/>
          </a:xfrm>
        </p:spPr>
        <p:txBody>
          <a:bodyPr>
            <a:normAutofit/>
          </a:bodyPr>
          <a:lstStyle/>
          <a:p>
            <a:r>
              <a:rPr lang="en-US" sz="1800" b="0" i="0" dirty="0">
                <a:solidFill>
                  <a:schemeClr val="bg1"/>
                </a:solidFill>
                <a:effectLst/>
                <a:latin typeface="Times New Roman" panose="02020603050405020304" charset="0"/>
                <a:cs typeface="Times New Roman" panose="02020603050405020304" charset="0"/>
              </a:rPr>
              <a:t>The K-Means algorithm can be summarized into the following steps </a:t>
            </a:r>
            <a:endParaRPr lang="en-US" sz="1800" b="0" i="0" dirty="0">
              <a:solidFill>
                <a:schemeClr val="bg1"/>
              </a:solidFill>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sz="1600" b="1" i="0" dirty="0">
                <a:solidFill>
                  <a:schemeClr val="bg1"/>
                </a:solidFill>
                <a:effectLst/>
                <a:latin typeface="Times New Roman" panose="02020603050405020304" charset="0"/>
                <a:cs typeface="Times New Roman" panose="02020603050405020304" charset="0"/>
              </a:rPr>
              <a:t>Initialization</a:t>
            </a:r>
            <a:r>
              <a:rPr lang="en-US" sz="1600" b="0" i="0" dirty="0">
                <a:solidFill>
                  <a:schemeClr val="bg1"/>
                </a:solidFill>
                <a:effectLst/>
                <a:latin typeface="Times New Roman" panose="02020603050405020304" charset="0"/>
                <a:cs typeface="Times New Roman" panose="02020603050405020304" charset="0"/>
              </a:rPr>
              <a:t> − Select K random data points as the initial centroids.</a:t>
            </a:r>
            <a:endParaRPr lang="en-US" sz="1600" b="0" i="0" dirty="0">
              <a:solidFill>
                <a:schemeClr val="bg1"/>
              </a:solidFill>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sz="1600" b="1" i="0" dirty="0">
                <a:solidFill>
                  <a:schemeClr val="bg1"/>
                </a:solidFill>
                <a:effectLst/>
                <a:latin typeface="Times New Roman" panose="02020603050405020304" charset="0"/>
                <a:cs typeface="Times New Roman" panose="02020603050405020304" charset="0"/>
              </a:rPr>
              <a:t>Assignment</a:t>
            </a:r>
            <a:r>
              <a:rPr lang="en-US" sz="1600" b="0" i="0" dirty="0">
                <a:solidFill>
                  <a:schemeClr val="bg1"/>
                </a:solidFill>
                <a:effectLst/>
                <a:latin typeface="Times New Roman" panose="02020603050405020304" charset="0"/>
                <a:cs typeface="Times New Roman" panose="02020603050405020304" charset="0"/>
              </a:rPr>
              <a:t> − Assign each data point to the closest centroid.</a:t>
            </a:r>
            <a:endParaRPr lang="en-US" sz="1600" b="0" i="0" dirty="0">
              <a:solidFill>
                <a:schemeClr val="bg1"/>
              </a:solidFill>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sz="1600" b="1" i="0" dirty="0">
                <a:solidFill>
                  <a:schemeClr val="bg1"/>
                </a:solidFill>
                <a:effectLst/>
                <a:latin typeface="Times New Roman" panose="02020603050405020304" charset="0"/>
                <a:cs typeface="Times New Roman" panose="02020603050405020304" charset="0"/>
              </a:rPr>
              <a:t>Recalculation</a:t>
            </a:r>
            <a:r>
              <a:rPr lang="en-US" sz="1600" b="0" i="0" dirty="0">
                <a:solidFill>
                  <a:schemeClr val="bg1"/>
                </a:solidFill>
                <a:effectLst/>
                <a:latin typeface="Times New Roman" panose="02020603050405020304" charset="0"/>
                <a:cs typeface="Times New Roman" panose="02020603050405020304" charset="0"/>
              </a:rPr>
              <a:t> − Recalculate the centroids by taking the mean of all data points in each cluster.</a:t>
            </a:r>
            <a:endParaRPr lang="en-US" sz="1600" b="0" i="0" dirty="0">
              <a:solidFill>
                <a:schemeClr val="bg1"/>
              </a:solidFill>
              <a:effectLst/>
              <a:latin typeface="Times New Roman" panose="02020603050405020304" charset="0"/>
              <a:cs typeface="Times New Roman" panose="02020603050405020304" charset="0"/>
            </a:endParaRPr>
          </a:p>
          <a:p>
            <a:pPr algn="just">
              <a:buFont typeface="Arial" panose="020B0604020202020204" pitchFamily="34" charset="0"/>
              <a:buChar char="•"/>
            </a:pPr>
            <a:r>
              <a:rPr lang="en-US" sz="1600" b="1" i="0" dirty="0">
                <a:solidFill>
                  <a:schemeClr val="bg1"/>
                </a:solidFill>
                <a:effectLst/>
                <a:latin typeface="Times New Roman" panose="02020603050405020304" charset="0"/>
                <a:cs typeface="Times New Roman" panose="02020603050405020304" charset="0"/>
              </a:rPr>
              <a:t>Repeat</a:t>
            </a:r>
            <a:r>
              <a:rPr lang="en-US" sz="1600" b="0" i="0" dirty="0">
                <a:solidFill>
                  <a:schemeClr val="bg1"/>
                </a:solidFill>
                <a:effectLst/>
                <a:latin typeface="Times New Roman" panose="02020603050405020304" charset="0"/>
                <a:cs typeface="Times New Roman" panose="02020603050405020304" charset="0"/>
              </a:rPr>
              <a:t> − Repeat steps 2-3 until the centroids no longer move or the maximum number of iterations is reached.</a:t>
            </a:r>
            <a:endParaRPr lang="en-US" sz="1600" b="0" i="0" dirty="0">
              <a:solidFill>
                <a:schemeClr val="bg1"/>
              </a:solidFill>
              <a:effectLst/>
              <a:latin typeface="Times New Roman" panose="02020603050405020304" charset="0"/>
              <a:cs typeface="Times New Roman" panose="02020603050405020304" charset="0"/>
            </a:endParaRPr>
          </a:p>
          <a:p>
            <a:endParaRPr lang="en-US" sz="1600" b="0" i="0" dirty="0">
              <a:solidFill>
                <a:schemeClr val="bg1"/>
              </a:solidFill>
              <a:effectLst/>
              <a:latin typeface="Times New Roman" panose="02020603050405020304" charset="0"/>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29789" y="1179871"/>
            <a:ext cx="6594768" cy="5088194"/>
          </a:xfrm>
        </p:spPr>
        <p:txBody>
          <a:bodyPr>
            <a:normAutofit fontScale="92500"/>
          </a:bodyPr>
          <a:lstStyle/>
          <a:p>
            <a:r>
              <a:rPr lang="en-US" b="0" i="0" dirty="0">
                <a:solidFill>
                  <a:schemeClr val="bg1"/>
                </a:solidFill>
                <a:effectLst/>
                <a:latin typeface="Times New Roman" panose="02020603050405020304" charset="0"/>
                <a:cs typeface="Times New Roman" panose="02020603050405020304" charset="0"/>
              </a:rPr>
              <a:t>Limitations</a:t>
            </a:r>
            <a:endParaRPr lang="en-US" b="0" i="0" dirty="0">
              <a:solidFill>
                <a:schemeClr val="bg1"/>
              </a:solidFill>
              <a:effectLst/>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b="0" i="0" dirty="0">
                <a:solidFill>
                  <a:schemeClr val="bg1"/>
                </a:solidFill>
                <a:effectLst/>
                <a:latin typeface="Times New Roman" panose="02020603050405020304" charset="0"/>
                <a:cs typeface="Times New Roman" panose="02020603050405020304" charset="0"/>
              </a:rPr>
              <a:t>Sensitivity to the initial centroids. </a:t>
            </a:r>
            <a:endParaRPr lang="en-US" b="0" i="0" dirty="0">
              <a:solidFill>
                <a:schemeClr val="bg1"/>
              </a:solidFill>
              <a:effectLst/>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b="0" i="0" dirty="0">
                <a:solidFill>
                  <a:schemeClr val="bg1"/>
                </a:solidFill>
                <a:effectLst/>
                <a:latin typeface="Times New Roman" panose="02020603050405020304" charset="0"/>
                <a:cs typeface="Times New Roman" panose="02020603050405020304" charset="0"/>
              </a:rPr>
              <a:t>Tendency to converge to local optima.</a:t>
            </a:r>
            <a:endParaRPr lang="en-US" b="0" i="0" dirty="0">
              <a:solidFill>
                <a:schemeClr val="bg1"/>
              </a:solidFill>
              <a:effectLst/>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dirty="0">
                <a:solidFill>
                  <a:schemeClr val="bg1"/>
                </a:solidFill>
                <a:latin typeface="Times New Roman" panose="02020603050405020304" charset="0"/>
                <a:cs typeface="Times New Roman" panose="02020603050405020304" charset="0"/>
              </a:rPr>
              <a:t>A</a:t>
            </a:r>
            <a:r>
              <a:rPr lang="en-US" b="0" i="0" dirty="0">
                <a:solidFill>
                  <a:schemeClr val="bg1"/>
                </a:solidFill>
                <a:effectLst/>
                <a:latin typeface="Times New Roman" panose="02020603050405020304" charset="0"/>
                <a:cs typeface="Times New Roman" panose="02020603050405020304" charset="0"/>
              </a:rPr>
              <a:t>ssumption of equal variance for all clusters.</a:t>
            </a:r>
            <a:endParaRPr lang="en-US" b="0" i="0" dirty="0">
              <a:solidFill>
                <a:schemeClr val="bg1"/>
              </a:solidFill>
              <a:effectLst/>
              <a:latin typeface="Times New Roman" panose="02020603050405020304" charset="0"/>
              <a:cs typeface="Times New Roman" panose="02020603050405020304" charset="0"/>
            </a:endParaRPr>
          </a:p>
          <a:p>
            <a:r>
              <a:rPr lang="en-US" dirty="0">
                <a:solidFill>
                  <a:schemeClr val="bg1"/>
                </a:solidFill>
                <a:latin typeface="Times New Roman" panose="02020603050405020304" charset="0"/>
                <a:cs typeface="Times New Roman" panose="02020603050405020304" charset="0"/>
              </a:rPr>
              <a:t>Advantage:</a:t>
            </a:r>
            <a:endParaRPr lang="en-US" dirty="0">
              <a:solidFill>
                <a:schemeClr val="bg1"/>
              </a:solidFill>
              <a:latin typeface="Times New Roman" panose="02020603050405020304" charset="0"/>
              <a:cs typeface="Times New Roman" panose="02020603050405020304" charset="0"/>
            </a:endParaRPr>
          </a:p>
          <a:p>
            <a:r>
              <a:rPr lang="en-US" b="0" i="0" dirty="0">
                <a:solidFill>
                  <a:schemeClr val="bg1"/>
                </a:solidFill>
                <a:effectLst/>
                <a:latin typeface="Times New Roman" panose="02020603050405020304" charset="0"/>
                <a:cs typeface="Times New Roman" panose="02020603050405020304" charset="0"/>
              </a:rPr>
              <a:t>The K-Means algorithm is a straightforward and efficient algorithm.</a:t>
            </a:r>
            <a:endParaRPr lang="en-US" b="0" i="0" dirty="0">
              <a:solidFill>
                <a:schemeClr val="bg1"/>
              </a:solidFill>
              <a:effectLst/>
              <a:latin typeface="Times New Roman" panose="02020603050405020304" charset="0"/>
              <a:cs typeface="Times New Roman" panose="02020603050405020304" charset="0"/>
            </a:endParaRPr>
          </a:p>
          <a:p>
            <a:r>
              <a:rPr lang="en-US" dirty="0">
                <a:solidFill>
                  <a:schemeClr val="bg1"/>
                </a:solidFill>
                <a:latin typeface="Times New Roman" panose="02020603050405020304" charset="0"/>
                <a:cs typeface="Times New Roman" panose="02020603050405020304" charset="0"/>
              </a:rPr>
              <a:t>I</a:t>
            </a:r>
            <a:r>
              <a:rPr lang="en-US" b="0" i="0" dirty="0">
                <a:solidFill>
                  <a:schemeClr val="bg1"/>
                </a:solidFill>
                <a:effectLst/>
                <a:latin typeface="Times New Roman" panose="02020603050405020304" charset="0"/>
                <a:cs typeface="Times New Roman" panose="02020603050405020304" charset="0"/>
              </a:rPr>
              <a:t>t can handle large datasets.</a:t>
            </a:r>
            <a:endParaRPr lang="en-US" b="0" i="0" dirty="0">
              <a:solidFill>
                <a:schemeClr val="bg1"/>
              </a:solidFill>
              <a:effectLst/>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829789" y="1474839"/>
            <a:ext cx="6594768" cy="4606729"/>
          </a:xfrm>
        </p:spPr>
        <p:txBody>
          <a:bodyPr/>
          <a:lstStyle/>
          <a:p>
            <a:r>
              <a:rPr lang="en-US" dirty="0">
                <a:latin typeface="Times New Roman" panose="02020603050405020304" charset="0"/>
                <a:cs typeface="Times New Roman" panose="02020603050405020304" charset="0"/>
              </a:rPr>
              <a:t>Implementation in Python</a:t>
            </a:r>
            <a:endParaRPr lang="en-US" dirty="0">
              <a:latin typeface="Times New Roman" panose="02020603050405020304" charset="0"/>
              <a:cs typeface="Times New Roman" panose="02020603050405020304" charset="0"/>
            </a:endParaRPr>
          </a:p>
          <a:p>
            <a:r>
              <a:rPr lang="en-US" sz="1600" b="0" i="0" dirty="0" err="1">
                <a:solidFill>
                  <a:srgbClr val="92D050"/>
                </a:solidFill>
                <a:effectLst/>
                <a:latin typeface="Times New Roman" panose="02020603050405020304" charset="0"/>
                <a:cs typeface="Times New Roman" panose="02020603050405020304" charset="0"/>
              </a:rPr>
              <a:t>kmeans</a:t>
            </a:r>
            <a:r>
              <a:rPr lang="en-US" sz="1600" b="0" i="0" dirty="0">
                <a:solidFill>
                  <a:srgbClr val="92D050"/>
                </a:solidFill>
                <a:effectLst/>
                <a:latin typeface="Times New Roman" panose="02020603050405020304" charset="0"/>
                <a:cs typeface="Times New Roman" panose="02020603050405020304" charset="0"/>
              </a:rPr>
              <a:t> = </a:t>
            </a:r>
            <a:r>
              <a:rPr lang="en-US" sz="1600" b="0" i="0" dirty="0" err="1">
                <a:solidFill>
                  <a:srgbClr val="92D050"/>
                </a:solidFill>
                <a:effectLst/>
                <a:latin typeface="Times New Roman" panose="02020603050405020304" charset="0"/>
                <a:cs typeface="Times New Roman" panose="02020603050405020304" charset="0"/>
              </a:rPr>
              <a:t>KMeans</a:t>
            </a:r>
            <a:r>
              <a:rPr lang="en-US" sz="1600" b="0" i="0" dirty="0">
                <a:solidFill>
                  <a:srgbClr val="92D050"/>
                </a:solidFill>
                <a:effectLst/>
                <a:latin typeface="Times New Roman" panose="02020603050405020304" charset="0"/>
                <a:cs typeface="Times New Roman" panose="02020603050405020304" charset="0"/>
              </a:rPr>
              <a:t>(</a:t>
            </a:r>
            <a:r>
              <a:rPr lang="en-US" sz="1600" b="0" i="0" dirty="0" err="1">
                <a:solidFill>
                  <a:srgbClr val="92D050"/>
                </a:solidFill>
                <a:effectLst/>
                <a:latin typeface="Times New Roman" panose="02020603050405020304" charset="0"/>
                <a:cs typeface="Times New Roman" panose="02020603050405020304" charset="0"/>
              </a:rPr>
              <a:t>n_clusters</a:t>
            </a:r>
            <a:r>
              <a:rPr lang="en-US" sz="1600" b="0" i="0" dirty="0">
                <a:solidFill>
                  <a:srgbClr val="92D050"/>
                </a:solidFill>
                <a:effectLst/>
                <a:latin typeface="Times New Roman" panose="02020603050405020304" charset="0"/>
                <a:cs typeface="Times New Roman" panose="02020603050405020304" charset="0"/>
              </a:rPr>
              <a:t>=3,max_iter=100) </a:t>
            </a:r>
            <a:r>
              <a:rPr lang="en-US" sz="1600" b="0" i="0" dirty="0" err="1">
                <a:solidFill>
                  <a:srgbClr val="92D050"/>
                </a:solidFill>
                <a:effectLst/>
                <a:latin typeface="Times New Roman" panose="02020603050405020304" charset="0"/>
                <a:cs typeface="Times New Roman" panose="02020603050405020304" charset="0"/>
              </a:rPr>
              <a:t>kmeans.fit</a:t>
            </a:r>
            <a:r>
              <a:rPr lang="en-US" sz="1600" b="0" i="0" dirty="0">
                <a:solidFill>
                  <a:srgbClr val="92D050"/>
                </a:solidFill>
                <a:effectLst/>
                <a:latin typeface="Times New Roman" panose="02020603050405020304" charset="0"/>
                <a:cs typeface="Times New Roman" panose="02020603050405020304" charset="0"/>
              </a:rPr>
              <a:t>(X)</a:t>
            </a:r>
            <a:endParaRPr lang="en-US" sz="1600" b="0" i="0" dirty="0">
              <a:solidFill>
                <a:srgbClr val="92D050"/>
              </a:solidFill>
              <a:effectLst/>
              <a:latin typeface="Times New Roman" panose="02020603050405020304" charset="0"/>
              <a:cs typeface="Times New Roman" panose="02020603050405020304" charset="0"/>
            </a:endParaRPr>
          </a:p>
          <a:p>
            <a:r>
              <a:rPr lang="en-US" dirty="0">
                <a:solidFill>
                  <a:schemeClr val="bg1"/>
                </a:solidFill>
                <a:latin typeface="Times New Roman" panose="02020603050405020304" charset="0"/>
                <a:cs typeface="Times New Roman" panose="02020603050405020304" charset="0"/>
              </a:rPr>
              <a:t>Applications</a:t>
            </a:r>
            <a:endParaRPr lang="en-US" dirty="0">
              <a:solidFill>
                <a:schemeClr val="bg1"/>
              </a:solidFill>
              <a:latin typeface="Times New Roman" panose="02020603050405020304" charset="0"/>
              <a:cs typeface="Times New Roman" panose="02020603050405020304" charset="0"/>
            </a:endParaRPr>
          </a:p>
          <a:p>
            <a:pPr>
              <a:lnSpc>
                <a:spcPct val="100000"/>
              </a:lnSpc>
            </a:pPr>
            <a:r>
              <a:rPr lang="en-US" sz="1800" b="0" i="0" dirty="0">
                <a:solidFill>
                  <a:schemeClr val="tx1"/>
                </a:solidFill>
                <a:effectLst/>
                <a:latin typeface="Times New Roman" panose="02020603050405020304" charset="0"/>
                <a:ea typeface="Lato" panose="020F0502020204030203" pitchFamily="34" charset="0"/>
                <a:cs typeface="Times New Roman" panose="02020603050405020304" charset="0"/>
              </a:rPr>
              <a:t>Image Segmentation</a:t>
            </a:r>
            <a:endParaRPr lang="en-US" sz="1800" b="0" i="0" dirty="0">
              <a:solidFill>
                <a:schemeClr val="tx1"/>
              </a:solidFill>
              <a:effectLst/>
              <a:latin typeface="Times New Roman" panose="02020603050405020304" charset="0"/>
              <a:ea typeface="Lato" panose="020F0502020204030203" pitchFamily="34" charset="0"/>
              <a:cs typeface="Times New Roman" panose="02020603050405020304" charset="0"/>
            </a:endParaRPr>
          </a:p>
          <a:p>
            <a:pPr>
              <a:lnSpc>
                <a:spcPct val="100000"/>
              </a:lnSpc>
            </a:pPr>
            <a:r>
              <a:rPr lang="en-US" sz="1800" b="0" i="0" dirty="0">
                <a:solidFill>
                  <a:schemeClr val="tx1"/>
                </a:solidFill>
                <a:effectLst/>
                <a:latin typeface="Times New Roman" panose="02020603050405020304" charset="0"/>
                <a:ea typeface="Lato" panose="020F0502020204030203" pitchFamily="34" charset="0"/>
                <a:cs typeface="Times New Roman" panose="02020603050405020304" charset="0"/>
              </a:rPr>
              <a:t>Customer Segmentation</a:t>
            </a:r>
            <a:endParaRPr lang="en-US" sz="1800" b="0" i="0" dirty="0">
              <a:solidFill>
                <a:schemeClr val="tx1"/>
              </a:solidFill>
              <a:effectLst/>
              <a:latin typeface="Times New Roman" panose="02020603050405020304" charset="0"/>
              <a:ea typeface="Lato" panose="020F0502020204030203" pitchFamily="34" charset="0"/>
              <a:cs typeface="Times New Roman" panose="02020603050405020304" charset="0"/>
            </a:endParaRPr>
          </a:p>
          <a:p>
            <a:pPr>
              <a:lnSpc>
                <a:spcPct val="100000"/>
              </a:lnSpc>
            </a:pPr>
            <a:r>
              <a:rPr lang="en-US" sz="1800" b="0" i="0" dirty="0">
                <a:solidFill>
                  <a:schemeClr val="tx1"/>
                </a:solidFill>
                <a:effectLst/>
                <a:latin typeface="Times New Roman" panose="02020603050405020304" charset="0"/>
                <a:cs typeface="Times New Roman" panose="02020603050405020304" charset="0"/>
              </a:rPr>
              <a:t>Anomaly Detection</a:t>
            </a:r>
            <a:endParaRPr lang="en-US" sz="1800" b="0" i="0" dirty="0">
              <a:solidFill>
                <a:schemeClr val="tx1"/>
              </a:solidFill>
              <a:effectLst/>
              <a:latin typeface="Times New Roman" panose="02020603050405020304" charset="0"/>
              <a:cs typeface="Times New Roman" panose="02020603050405020304" charset="0"/>
            </a:endParaRPr>
          </a:p>
          <a:p>
            <a:pPr>
              <a:lnSpc>
                <a:spcPct val="100000"/>
              </a:lnSpc>
            </a:pPr>
            <a:r>
              <a:rPr lang="en-US" sz="1800" b="0" i="0" dirty="0">
                <a:solidFill>
                  <a:schemeClr val="tx1"/>
                </a:solidFill>
                <a:effectLst/>
                <a:latin typeface="Times New Roman" panose="02020603050405020304" charset="0"/>
                <a:cs typeface="Times New Roman" panose="02020603050405020304" charset="0"/>
              </a:rPr>
              <a:t>Genomic Data Analysis</a:t>
            </a:r>
            <a:endParaRPr lang="en-US" sz="1800" b="0" i="0" dirty="0">
              <a:solidFill>
                <a:schemeClr val="tx1"/>
              </a:solidFill>
              <a:effectLst/>
              <a:latin typeface="Times New Roman" panose="02020603050405020304" charset="0"/>
              <a:cs typeface="Times New Roman" panose="02020603050405020304" charset="0"/>
            </a:endParaRPr>
          </a:p>
          <a:p>
            <a:pPr>
              <a:lnSpc>
                <a:spcPct val="100000"/>
              </a:lnSpc>
            </a:pPr>
            <a:endParaRPr lang="en-US" sz="1800" b="0" i="0" dirty="0">
              <a:effectLst/>
              <a:latin typeface="Times New Roman" panose="02020603050405020304" charset="0"/>
              <a:ea typeface="Lato" panose="020F0502020204030203" pitchFamily="34" charset="0"/>
              <a:cs typeface="Times New Roman" panose="02020603050405020304" charset="0"/>
            </a:endParaRPr>
          </a:p>
          <a:p>
            <a:endParaRPr lang="en-US" dirty="0">
              <a:solidFill>
                <a:schemeClr val="bg1"/>
              </a:solidFill>
              <a:latin typeface="Times New Roman" panose="02020603050405020304" charset="0"/>
              <a:cs typeface="Times New Roman" panose="02020603050405020304" charset="0"/>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1.xml"/></Relationships>
</file>

<file path=customXml/item1.xml>��< ? x m l   v e r s i o n = " 1 . 0 " ? > < p : p r o p e r t i e s   x m l n s : p = " h t t p : / / s c h e m a s . m i c r o s o f t . c o m / o f f i c e / 2 0 0 6 / m e t a d a t a / p r o p e r t i e s "   x m l n s : x s i = " h t t p : / / w w w . w 3 . o r g / 2 0 0 1 / X M L S c h e m a - i n s t a n c e "   x m l n s : p c = " h t t p : / / s c h e m a s . m i c r o s o f t . c o m / o f f i c e / i n f o p a t h / 2 0 0 7 / P a r t n e r C o n t r o l s " > < d o c u m e n t M a n a g e m e n t > < B a c k g r o u n d   x m l n s = " 7 1 a f 3 2 4 3 - 3 d d 4 - 4 a 8 d - 8 c 0 d - d d 7 6 d a 1 f 0 2 a 5 " > f a l s e < / B a c k g r o u n d > < S t a t u s   x m l n s = " 7 1 a f 3 2 4 3 - 3 d d 4 - 4 a 8 d - 8 c 0 d - d d 7 6 d a 1 f 0 2 a 5 " > N o t   s t a r t e d < / S t a t u s > < _ i p _ U n i f i e d C o m p l i a n c e P o l i c y U I A c t i o n   x m l n s = " h t t p : / / s c h e m a s . m i c r o s o f t . c o m / s h a r e p o i n t / v 3 "   x s i : n i l = " t r u e " / > < I m a g e   x m l n s = " 7 1 a f 3 2 4 3 - 3 d d 4 - 4 a 8 d - 8 c 0 d - d d 7 6 d a 1 f 0 2 a 5 " > < U r l   x s i : n i l = " t r u e " > < / U r l > < D e s c r i p t i o n   x s i : n i l = " t r u e " > < / D e s c r i p t i o n > < / I m a g e > < 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  x s i : n i l = " t r u e " / > < M e d i a S e r v i c e K e y P o i n t s   x m l n s = " 7 1 a f 3 2 4 3 - 3 d d 4 - 4 a 8 d - 8 c 0 d - d d 7 6 d a 1 f 0 2 a 5 "   x s i : n i l = " t r u e " / > < / 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7 9 F 1 1 1 E D 3 5 F 8 C C 4 7 9 4 4 9 6 0 9 E 8 A 0 9 2 3 A 6 "   m a : c o n t e n t T y p e V e r s i o n = " 2 8 "   m a : c o n t e n t T y p e D e s c r i p t i o n = " C r e a t e   a   n e w   d o c u m e n t . "   m a : c o n t e n t T y p e S c o p e = " "   m a : v e r s i o n I D = " 6 0 f 5 a 4 f 2 d 2 b 0 a b a d c f 5 3 2 d 4 8 e b f 9 c b 7 1 "   x m l n s : c t = " h t t p : / / s c h e m a s . m i c r o s o f t . c o m / o f f i c e / 2 0 0 6 / m e t a d a t a / c o n t e n t T y p e "   x m l n s : m a = " h t t p : / / s c h e m a s . m i c r o s o f t . c o m / o f f i c e / 2 0 0 6 / m e t a d a t a / p r o p e r t i e s / m e t a A t t r i b u t e s " >  
 < x s d : s c h e m a   t a r g e t N a m e s p a c e = " h t t p : / / s c h e m a s . m i c r o s o f t . c o m / o f f i c e / 2 0 0 6 / m e t a d a t a / p r o p e r t i e s "   m a : r o o t = " t r u e "   m a : f i e l d s I D = " 7 d d 7 8 1 2 9 e 6 a 1 8 1 1 f 8 4 8 0 7 a d 1 1 c 6 5 1 5 3 1 " 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S t a t u s "   m i n O c c u r s = " 0 " / >  
 < x s d : e l e m e n t   r e f = " n s 2 : I m a g e "   m i n O c c u r s = " 0 " / > 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1 : _ i p _ U n i f i e d C o m p l i a n c e P o l i c y P r o p e r t i e s "   m i n O c c u r s = " 0 " / >  
 < x s d : e l e m e n t   r e f = " n s 1 : _ i p _ U n i f i e d C o m p l i a n c e P o l i c y U I A c t i o n "   m i n O c c u r s = " 0 " / >  
 < x s d : e l e m e n t   r e f = " n s 4 : T a x C a t c h A l l "   m i n O c c u r s = " 0 " / >  
 < x s d : e l e m e n t   r e f = " n s 2 : I m a g e T a g s T a x H T F i e l d "   m i n O c c u r s = " 0 " / >  
 < x s d : e l e m e n t   r e f = " n s 2 : M e d i a S e r v i c e L o c a t i o n "   m i n O c c u r s = " 0 " / >  
 < x s d : e l e m e n t   r e f = " n s 2 : M e d i a L e n g t h I n S e c o n d s "   m i n O c c u r s = " 0 " / >  
 < x s d : e l e m e n t   r e f = " n s 2 : B a c k g r o u n d "   m i n O c c u r s = " 0 " / >  
 < x s d : e l e m e n t   r e f = " n s 2 : M e d i a S e r v i c e S e a r c h P r o p e r t i e s "   m i n O c c u r s = " 0 " / >  
 < x s d : e l e m e n t   r e f = " n s 2 : M e d i a S e r v i c e D o c T a g s "   m i n O c c u r s = " 0 " / >  
 < x s d : e l e m e n t   r e f = " n s 2 : M e d i a S e r v i c e O b j e c t D e t e c t o r V e r s i o n s "   m i n O c c u r s = " 0 " / >  
 < x s d : e l e m e n t   r e f = " n s 2 : M e d i a S e r v i c e S y s t e m T a g s " 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m a : r e a d O n l y = " f a l s e " >  
 < x s d : s i m p l e T y p e >  
 < x s d : r e s t r i c t i o n   b a s e = " d m s : N o t e " / >  
 < / x s d : s i m p l e T y p e >  
 < / x s d : e l e m e n t >  
 < x s d : e l e m e n t   n a m e = " _ i p _ U n i f i e d C o m p l i a n c e P o l i c y U I A c t i o n "   m a : i n d e x = " 2 1 "   n i l l a b l e = " t r u e "   m a : d i s p l a y N a m e = " U n i f i e d   C o m p l i a n c e   P o l i c y   U I   A c t i o n "   m a : h i d d e n = " t r u e "   m a : i n t e r n a l N a m e = " _ i p _ U n i f i e d C o m p l i a n c e P o l i c y U I A c t i o n "   m a : r e a d O n l y = " f a l s e " > 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t a t u s "   m a : i n d e x = " 2 "   n i l l a b l e = " t r u e "   m a : d i s p l a y N a m e = " S t a t u s "   m a : d e f a u l t = " N o t   s t a r t e d "   m a : f o r m a t = " D r o p d o w n "   m a : i n t e r n a l N a m e = " S t a t u s "   m a : r e a d O n l y = " f a l s e " >  
 < x s d : s i m p l e T y p e >  
 < x s d : r e s t r i c t i o n   b a s e = " d m s : C h o i c e " >  
 < x s d : e n u m e r a t i o n   v a l u e = " N o t   s t a r t e d " / >  
 < x s d : e n u m e r a t i o n   v a l u e = " I n   P r o g r e s s " / >  
 < x s d : e n u m e r a t i o n   v a l u e = " C o m p l e t e d " / >  
 < / x s d : r e s t r i c t i o n >  
 < / x s d : s i m p l e T y p e >  
 < / x s d : e l e m e n t >  
 < x s d : e l e m e n t   n a m e = " I m a g e "   m a : i n d e x = " 3 "   n i l l a b l e = " t r u e "   m a : d i s p l a y N a m e = " I m a g e "   m a : f o r m a t = " I m a g e "   m a : i n t e r n a l N a m e = " I m a g e "   m a : r e a d O n l y = " f a l s 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h i d d e n = " t r u e "   m a : i n t e r n a l N a m e = " M e d i a S e r v i c e O C R "   m a : r e a d O n l y = " t r u e " >  
 < x s d : s i m p l e T y p e >  
 < x s d : r e s t r i c t i o n   b a s e = " d m s : N o t e " / >  
 < / x s d : s i m p l e T y p e >  
 < / x s d : e l e m e n t >  
 < x s d : e l e m e n t   n a m e = " M e d i a S e r v i c e A u t o T a g s "   m a : i n d e x = " 1 1 "   n i l l a b l e = " t r u e "   m a : d i s p l a y N a m e = " M e d i a S e r v i c e A u t o T a g s "   m a : h i d d e n = " t r u e " 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h i d d e n = " t r u e "   m a : i n t e r n a l N a m e = " M e d i a S e r v i c e K e y P o i n t s "   m a : r e a d O n l y = " f a l s e " >  
 < x s d : s i m p l e T y p e >  
 < x s d : r e s t r i c t i o n   b a s e = " d m s : N o t e " / >  
 < / x s d : s i m p l e T y p e >  
 < / x s d : e l e m e n t >  
 < x s d : e l e m e n t   n a m e = " M e d i a S e r v i c e D a t e T a k e n "   m a : i n d e x = " 1 8 "   n i l l a b l e = " t r u e "   m a : d i s p l a y N a m e = " M e d i a S e r v i c e D a t e T a k e n "   m a : h i d d e n = " t r u e "   m a : i n t e r n a l N a m e = " M e d i a S e r v i c e D a t e T a k e n "   m a : r e a d O n l y = " t r u e " >  
 < x s d : s i m p l e T y p e >  
 < x s d : r e s t r i c t i o n   b a s e = " d m s : T e x t " / >  
 < / x s d : s i m p l e 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L o c a t i o n "   m a : i n d e x = " 2 6 "   n i l l a b l e = " t r u e "   m a : d i s p l a y N a m e = " L o c a t i o n "   m a : h i d d e n = " t r u e "   m a : i n t e r n a l N a m e = " M e d i a S e r v i c e L o c a t i o n "   m a : r e a d O n l y = " t r u e " >  
 < x s d : s i m p l e T y p e >  
 < x s d : r e s t r i c t i o n   b a s e = " d m s : T e x t " / >  
 < / x s d : s i m p l e T y p e >  
 < / x s d : e l e m e n t >  
 < x s d : e l e m e n t   n a m e = " M e d i a L e n g t h I n S e c o n d s "   m a : i n d e x = " 2 7 "   n i l l a b l e = " t r u e "   m a : d i s p l a y N a m e = " M e d i a L e n g t h I n S e c o n d s "   m a : h i d d e n = " t r u e "   m a : i n t e r n a l N a m e = " M e d i a L e n g t h I n S e c o n d s "   m a : r e a d O n l y = " t r u e " >  
 < x s d : s i m p l e T y p e >  
 < x s d : r e s t r i c t i o n   b a s e = " d m s : U n k n o w n " / >  
 < / x s d : s i m p l e T y p e >  
 < / x s d : e l e m e n t >  
 < x s d : e l e m e n t   n a m e = " B a c k g r o u n d "   m a : i n d e x = " 2 8 "   n i l l a b l e = " t r u e "   m a : d i s p l a y N a m e = " B a c k g r o u n d "   m a : d e f a u l t = " 0 "   m a : f o r m a t = " D r o p d o w n "   m a : i n t e r n a l N a m e = " B a c k g r o u n d " >  
 < x s d : s i m p l e T y p e >  
 < x s d : r e s t r i c t i o n   b a s e = " d m s : B o o l e a n " / >  
 < / x s d : s i m p l e T y p e >  
 < / x s d : e l e m e n t >  
 < x s d : e l e m e n t   n a m e = " M e d i a S e r v i c e S e a r c h P r o p e r t i e s "   m a : i n d e x = " 2 9 "   n i l l a b l e = " t r u e "   m a : d i s p l a y N a m e = " M e d i a S e r v i c e S e a r c h P r o p e r t i e s "   m a : h i d d e n = " t r u e "   m a : i n t e r n a l N a m e = " M e d i a S e r v i c e S e a r c h P r o p e r t i e s "   m a : r e a d O n l y = " t r u e " >  
 < x s d : s i m p l e T y p e >  
 < x s d : r e s t r i c t i o n   b a s e = " d m s : N o t e " / >  
 < / x s d : s i m p l e T y p e >  
 < / x s d : e l e m e n t >  
 < x s d : e l e m e n t   n a m e = " M e d i a S e r v i c e D o c T a g s "   m a : i n d e x = " 3 0 "   n i l l a b l e = " t r u e "   m a : d i s p l a y N a m e = " M e d i a S e r v i c e D o c T a g s "   m a : h i d d e n = " t r u e "   m a : i n t e r n a l N a m e = " M e d i a S e r v i c e D o c T a g s "   m a : r e a d O n l y = " t r u e " >  
 < x s d : s i m p l e T y p e >  
 < x s d : r e s t r i c t i o n   b a s e = " d m s : N o t e " / >  
 < / x s d : s i m p l e T y p e >  
 < / x s d : e l e m e n t >  
 < x s d : e l e m e n t   n a m e = " M e d i a S e r v i c e O b j e c t D e t e c t o r V e r s i o n s "   m a : i n d e x = " 3 1 "   n i l l a b l e = " t r u e "   m a : d i s p l a y N a m e = " M e d i a S e r v i c e O b j e c t D e t e c t o r V e r s i o n s "   m a : d e s c r i p t i o n = " "   m a : h i d d e n = " t r u e "   m a : i n d e x e d = " t r u e "   m a : i n t e r n a l N a m e = " M e d i a S e r v i c e O b j e c t D e t e c t o r V e r s i o n s "   m a : r e a d O n l y = " t r u e " >  
 < x s d : s i m p l e T y p e >  
 < x s d : r e s t r i c t i o n   b a s e = " d m s : T e x t " / >  
 < / x s d : s i m p l e T y p e >  
 < / x s d : e l e m e n t >  
 < x s d : e l e m e n t   n a m e = " M e d i a S e r v i c e S y s t e m T a g s "   m a : i n d e x = " 3 2 "   n i l l a b l e = " t r u e "   m a : d i s p l a y N a m e = " M e d i a S e r v i c e S y s t e m T a g s "   m a : h i d d e n = " t r u e "   m a : i n t e r n a l N a m e = " M e d i a S e r v i c e S y s t e m T a g s "   m a : r e a d O n l y = " t r u e " >  
 < x s d : s i m p l e T y p e >  
 < x s d : r e s t r i c t i o n   b a s e = " d m s : N o t e " / > 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h i d d e n = " t r u e " 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h i d d e n = " t r u e "   m a : i n t e r n a l N a m e = " S h a r e d W i t h D e t a i l s "   m a : r e a d O n l y = " t r u e " >  
 < x s d : s i m p l e T y p e >  
 < x s d : r e s t r i c t i o n   b a s e = " d m s : N o t e " / > 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r e a d O n l y = " f a l s e " 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d i s p l a y N a m e = " C o n t e n t   T y p e " / >  
 < x s d : e l e m e n t   r e f = " d c : t i t l e "   m i n O c c u r s = " 0 "   m a x O c c u r s = " 1 "   m a : i n d e x = " 1 " 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0.xml><?xml version="1.0" encoding="utf-8"?>
<ds:datastoreItem xmlns:ds="http://schemas.openxmlformats.org/officeDocument/2006/customXml" ds:itemID="{8451406B-581B-4C29-A833-E33D8A6AB075}">
  <ds:schemaRefs/>
</ds:datastoreItem>
</file>

<file path=customXml/itemProps11.xml><?xml version="1.0" encoding="utf-8"?>
<ds:datastoreItem xmlns:ds="http://schemas.openxmlformats.org/officeDocument/2006/customXml" ds:itemID="{18903D25-5BE2-4D9E-B7D8-BE1DCAE2DC41}">
  <ds:schemaRefs/>
</ds:datastoreItem>
</file>

<file path=customXml/itemProps9.xml><?xml version="1.0" encoding="utf-8"?>
<ds:datastoreItem xmlns:ds="http://schemas.openxmlformats.org/officeDocument/2006/customXml" ds:itemID="{0F65614A-92F9-4391-AC3D-F3F5B0704F99}">
  <ds:schemaRefs/>
</ds:datastoreItem>
</file>

<file path=docProps/app.xml><?xml version="1.0" encoding="utf-8"?>
<Properties xmlns="http://schemas.openxmlformats.org/officeDocument/2006/extended-properties" xmlns:vt="http://schemas.openxmlformats.org/officeDocument/2006/docPropsVTypes">
  <Template>{3925EE32-16A6-437C-82E7-81398B920F80}tf33968143_win32</Template>
  <TotalTime>0</TotalTime>
  <Words>15208</Words>
  <Application>WPS Presentation</Application>
  <PresentationFormat>Widescreen</PresentationFormat>
  <Paragraphs>361</Paragraphs>
  <Slides>36</Slides>
  <Notes>7</Notes>
  <HiddenSlides>0</HiddenSlides>
  <MMClips>0</MMClips>
  <ScaleCrop>false</ScaleCrop>
  <HeadingPairs>
    <vt:vector size="6" baseType="variant">
      <vt:variant>
        <vt:lpstr>已用的字体</vt:lpstr>
      </vt:variant>
      <vt:variant>
        <vt:i4>34</vt:i4>
      </vt:variant>
      <vt:variant>
        <vt:lpstr>主题</vt:lpstr>
      </vt:variant>
      <vt:variant>
        <vt:i4>2</vt:i4>
      </vt:variant>
      <vt:variant>
        <vt:lpstr>幻灯片标题</vt:lpstr>
      </vt:variant>
      <vt:variant>
        <vt:i4>36</vt:i4>
      </vt:variant>
    </vt:vector>
  </HeadingPairs>
  <TitlesOfParts>
    <vt:vector size="72" baseType="lpstr">
      <vt:lpstr>Arial</vt:lpstr>
      <vt:lpstr>SimSun</vt:lpstr>
      <vt:lpstr>Wingdings</vt:lpstr>
      <vt:lpstr>Arial Black</vt:lpstr>
      <vt:lpstr>Arial Nova</vt:lpstr>
      <vt:lpstr>Lato</vt:lpstr>
      <vt:lpstr>Calibri</vt:lpstr>
      <vt:lpstr>Google Sans</vt:lpstr>
      <vt:lpstr>AMGDT</vt:lpstr>
      <vt:lpstr>Verdana</vt:lpstr>
      <vt:lpstr>inherit</vt:lpstr>
      <vt:lpstr>Complex</vt:lpstr>
      <vt:lpstr>Avenir Next LT Pro</vt:lpstr>
      <vt:lpstr>Microsoft YaHei</vt:lpstr>
      <vt:lpstr>Arial Unicode MS</vt:lpstr>
      <vt:lpstr>ui-monospace</vt:lpstr>
      <vt:lpstr>Nunito</vt:lpstr>
      <vt:lpstr>Open Sans</vt:lpstr>
      <vt:lpstr>Courier New</vt:lpstr>
      <vt:lpstr>var(--ff-lato)</vt:lpstr>
      <vt:lpstr>-apple-system</vt:lpstr>
      <vt:lpstr>Andalus</vt:lpstr>
      <vt:lpstr>Aparajita</vt:lpstr>
      <vt:lpstr>Bahnschrift SemiBold Condensed</vt:lpstr>
      <vt:lpstr>Baskerville Old Face</vt:lpstr>
      <vt:lpstr>Bahnschrift SemiLight SemiConde</vt:lpstr>
      <vt:lpstr>Bahnschrift</vt:lpstr>
      <vt:lpstr>Stencil</vt:lpstr>
      <vt:lpstr>Txt</vt:lpstr>
      <vt:lpstr>Tw Cen MT Condensed Extra Bold</vt:lpstr>
      <vt:lpstr>Times New Roman</vt:lpstr>
      <vt:lpstr>Traditional Arabic</vt:lpstr>
      <vt:lpstr>Myanmar Text</vt:lpstr>
      <vt:lpstr>MS Gothic</vt:lpstr>
      <vt:lpstr>Custom</vt:lpstr>
      <vt:lpstr>1_Custom</vt:lpstr>
      <vt:lpstr>Clustering algorithms</vt:lpstr>
      <vt:lpstr>Agenda</vt:lpstr>
      <vt:lpstr>Clustering is an unsupervised machine learning task.   A cluster is a group of data points that are similar to each other based on their relation to surrounding data points..</vt:lpstr>
      <vt:lpstr>There are different types of clustering algorithms that handle all kinds of unique data  Density Based  Distribution Based  CeNtroid Based  Hierarcial Based</vt:lpstr>
      <vt:lpstr>CENTROID Based</vt:lpstr>
      <vt:lpstr> Two centroid based algorithms are: </vt:lpstr>
      <vt:lpstr>PowerPoint 演示文稿</vt:lpstr>
      <vt:lpstr>PowerPoint 演示文稿</vt:lpstr>
      <vt:lpstr>PowerPoint 演示文稿</vt:lpstr>
      <vt:lpstr>Density Based</vt:lpstr>
      <vt:lpstr>PowerPoint 演示文稿</vt:lpstr>
      <vt:lpstr>PowerPoint 演示文稿</vt:lpstr>
      <vt:lpstr>FACTORS IN DBSCAN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Distribution Based</vt:lpstr>
      <vt:lpstr>PowerPoint 演示文稿</vt:lpstr>
      <vt:lpstr>PowerPoint 演示文稿</vt:lpstr>
      <vt:lpstr>Advantages of Gaussian Mixture Models</vt:lpstr>
      <vt:lpstr>Hierarchial Based   builds a tree of clusters so everything is organized between the clusters.  The 'ward' method is used to calculate the distances between the clusters. It minimizes the variance of the distances between the clusters being merged.   Dendrogram shows the hierarchical relationship . </vt:lpstr>
      <vt:lpstr>PowerPoint 演示文稿</vt:lpstr>
      <vt:lpstr>PowerPoint 演示文稿</vt:lpstr>
      <vt:lpstr>The resulting Dendogram</vt:lpstr>
      <vt:lpstr>PowerPoint 演示文稿</vt:lpstr>
      <vt:lpstr>PowerPoint 演示文稿</vt:lpstr>
      <vt:lpstr>PowerPoint 演示文稿</vt:lpstr>
      <vt:lpstr>PowerPoint 演示文稿</vt:lpstr>
      <vt:lpstr>Evaluation metrics for clustering algorithms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Faizal Ahmed</dc:creator>
  <cp:lastModifiedBy>user</cp:lastModifiedBy>
  <cp:revision>26</cp:revision>
  <dcterms:created xsi:type="dcterms:W3CDTF">2024-08-05T06:27:00Z</dcterms:created>
  <dcterms:modified xsi:type="dcterms:W3CDTF">2024-08-13T09:19:50Z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B07679D1054B48AB991294DEA147D853_12</vt:lpwstr>
  </property>
  <property fmtid="{D5CDD505-2E9C-101B-9397-08002B2CF9AE}" pid="4" name="KSOProductBuildVer">
    <vt:lpwstr>1033-12.2.0.17545</vt:lpwstr>
  </property>
</Properties>
</file>